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1"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y="5143500" cx="9144000"/>
  <p:notesSz cx="6858000" cy="9144000"/>
  <p:embeddedFontLst>
    <p:embeddedFont>
      <p:font typeface="Raleway"/>
      <p:regular r:id="rId21"/>
      <p:bold r:id="rId22"/>
      <p:italic r:id="rId23"/>
      <p:boldItalic r:id="rId24"/>
    </p:embeddedFont>
    <p:embeddedFont>
      <p:font typeface="Roboto"/>
      <p:regular r:id="rId25"/>
      <p:bold r:id="rId26"/>
      <p:italic r:id="rId27"/>
      <p:boldItalic r:id="rId28"/>
    </p:embeddedFont>
    <p:embeddedFont>
      <p:font typeface="Lato"/>
      <p:regular r:id="rId29"/>
      <p:bold r:id="rId30"/>
      <p:italic r:id="rId31"/>
      <p:boldItalic r:id="rId32"/>
    </p:embeddedFont>
    <p:embeddedFont>
      <p:font typeface="Montserrat"/>
      <p:regular r:id="rId33"/>
      <p:bold r:id="rId34"/>
      <p:italic r:id="rId35"/>
      <p:boldItalic r:id="rId3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font" Target="fonts/Raleway-bold.fntdata"/><Relationship Id="rId21" Type="http://schemas.openxmlformats.org/officeDocument/2006/relationships/font" Target="fonts/Raleway-regular.fntdata"/><Relationship Id="rId24" Type="http://schemas.openxmlformats.org/officeDocument/2006/relationships/font" Target="fonts/Raleway-boldItalic.fntdata"/><Relationship Id="rId23" Type="http://schemas.openxmlformats.org/officeDocument/2006/relationships/font" Target="fonts/Raleway-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oboto-bold.fntdata"/><Relationship Id="rId25" Type="http://schemas.openxmlformats.org/officeDocument/2006/relationships/font" Target="fonts/Roboto-regular.fntdata"/><Relationship Id="rId28" Type="http://schemas.openxmlformats.org/officeDocument/2006/relationships/font" Target="fonts/Roboto-boldItalic.fntdata"/><Relationship Id="rId27" Type="http://schemas.openxmlformats.org/officeDocument/2006/relationships/font" Target="fonts/Roboto-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Lato-regular.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Lato-italic.fntdata"/><Relationship Id="rId30" Type="http://schemas.openxmlformats.org/officeDocument/2006/relationships/font" Target="fonts/Lato-bold.fntdata"/><Relationship Id="rId11" Type="http://schemas.openxmlformats.org/officeDocument/2006/relationships/slide" Target="slides/slide6.xml"/><Relationship Id="rId33" Type="http://schemas.openxmlformats.org/officeDocument/2006/relationships/font" Target="fonts/Montserrat-regular.fntdata"/><Relationship Id="rId10" Type="http://schemas.openxmlformats.org/officeDocument/2006/relationships/slide" Target="slides/slide5.xml"/><Relationship Id="rId32" Type="http://schemas.openxmlformats.org/officeDocument/2006/relationships/font" Target="fonts/Lato-boldItalic.fntdata"/><Relationship Id="rId13" Type="http://schemas.openxmlformats.org/officeDocument/2006/relationships/slide" Target="slides/slide8.xml"/><Relationship Id="rId35" Type="http://schemas.openxmlformats.org/officeDocument/2006/relationships/font" Target="fonts/Montserrat-italic.fntdata"/><Relationship Id="rId12" Type="http://schemas.openxmlformats.org/officeDocument/2006/relationships/slide" Target="slides/slide7.xml"/><Relationship Id="rId34" Type="http://schemas.openxmlformats.org/officeDocument/2006/relationships/font" Target="fonts/Montserrat-bold.fntdata"/><Relationship Id="rId15" Type="http://schemas.openxmlformats.org/officeDocument/2006/relationships/slide" Target="slides/slide10.xml"/><Relationship Id="rId14" Type="http://schemas.openxmlformats.org/officeDocument/2006/relationships/slide" Target="slides/slide9.xml"/><Relationship Id="rId36" Type="http://schemas.openxmlformats.org/officeDocument/2006/relationships/font" Target="fonts/Montserrat-bold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fki.tic.heia-fr.ch/databases/iam-handwriting-database" TargetMode="Externa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25f6af9dd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25f6af9dd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Present final project on HR</a:t>
            </a:r>
            <a:endParaRPr/>
          </a:p>
          <a:p>
            <a:pPr indent="-317500" lvl="0" marL="457200" rtl="0" algn="l">
              <a:spcBef>
                <a:spcPts val="0"/>
              </a:spcBef>
              <a:spcAft>
                <a:spcPts val="0"/>
              </a:spcAft>
              <a:buSzPts val="1400"/>
              <a:buChar char="-"/>
            </a:pPr>
            <a:r>
              <a:rPr lang="en"/>
              <a:t>My teammates</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1a4d26b363f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1a4d26b363f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Since the classes are unbalanced it’s important to consider other performance measures</a:t>
            </a:r>
            <a:endParaRPr/>
          </a:p>
          <a:p>
            <a:pPr indent="0" lvl="0" marL="0" rtl="0" algn="l">
              <a:spcBef>
                <a:spcPts val="0"/>
              </a:spcBef>
              <a:spcAft>
                <a:spcPts val="0"/>
              </a:spcAft>
              <a:buNone/>
            </a:pPr>
            <a:r>
              <a:rPr lang="en" sz="1200">
                <a:solidFill>
                  <a:srgbClr val="202124"/>
                </a:solidFill>
                <a:highlight>
                  <a:srgbClr val="FFFFFF"/>
                </a:highlight>
                <a:latin typeface="Roboto"/>
                <a:ea typeface="Roboto"/>
                <a:cs typeface="Roboto"/>
                <a:sym typeface="Roboto"/>
              </a:rPr>
              <a:t>F1 score is </a:t>
            </a:r>
            <a:r>
              <a:rPr b="1" lang="en" sz="1200">
                <a:solidFill>
                  <a:srgbClr val="202124"/>
                </a:solidFill>
                <a:highlight>
                  <a:srgbClr val="FFFFFF"/>
                </a:highlight>
                <a:latin typeface="Roboto"/>
                <a:ea typeface="Roboto"/>
                <a:cs typeface="Roboto"/>
                <a:sym typeface="Roboto"/>
              </a:rPr>
              <a:t>balancing precision and recall on the positive class</a:t>
            </a:r>
            <a:r>
              <a:rPr lang="en" sz="1200">
                <a:solidFill>
                  <a:srgbClr val="202124"/>
                </a:solidFill>
                <a:highlight>
                  <a:srgbClr val="FFFFFF"/>
                </a:highlight>
                <a:latin typeface="Roboto"/>
                <a:ea typeface="Roboto"/>
                <a:cs typeface="Roboto"/>
                <a:sym typeface="Roboto"/>
              </a:rPr>
              <a:t> while accuracy looks at correctly classified observations both positive and negative</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161c66b1466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161c66b1466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sz="1200">
                <a:solidFill>
                  <a:schemeClr val="dk1"/>
                </a:solidFill>
              </a:rPr>
              <a:t>Character segmentation is more accurate than word segmentation but it’s very hard to achieve. We can use image to sequence model that does not use image segmentation.</a:t>
            </a:r>
            <a:r>
              <a:rPr lang="en" sz="1200">
                <a:solidFill>
                  <a:schemeClr val="lt1"/>
                </a:solidFill>
              </a:rPr>
              <a:t> </a:t>
            </a:r>
            <a:endParaRPr sz="1200">
              <a:solidFill>
                <a:schemeClr val="lt1"/>
              </a:solidFill>
            </a:endParaRPr>
          </a:p>
          <a:p>
            <a:pPr indent="-304800" lvl="0" marL="457200" rtl="0" algn="l">
              <a:spcBef>
                <a:spcPts val="0"/>
              </a:spcBef>
              <a:spcAft>
                <a:spcPts val="0"/>
              </a:spcAft>
              <a:buSzPts val="1200"/>
              <a:buChar char="●"/>
            </a:pPr>
            <a:r>
              <a:rPr lang="en" sz="1200"/>
              <a:t>There has been some research done by Turnitin about image to Sequence models rather than using image segmentation techniques for handwriting 	</a:t>
            </a:r>
            <a:endParaRPr sz="1200"/>
          </a:p>
          <a:p>
            <a:pPr indent="-304800" lvl="0" marL="457200" rtl="0" algn="l">
              <a:spcBef>
                <a:spcPts val="0"/>
              </a:spcBef>
              <a:spcAft>
                <a:spcPts val="0"/>
              </a:spcAft>
              <a:buSzPts val="1200"/>
              <a:buChar char="●"/>
            </a:pPr>
            <a:r>
              <a:rPr lang="en" sz="1200"/>
              <a:t>Turnitin is a website where students can submit their </a:t>
            </a:r>
            <a:r>
              <a:rPr lang="en" sz="1200">
                <a:solidFill>
                  <a:schemeClr val="dk1"/>
                </a:solidFill>
              </a:rPr>
              <a:t>handwritten assignments</a:t>
            </a:r>
            <a:r>
              <a:rPr lang="en" sz="1200"/>
              <a:t> and it’s automatically reviewed</a:t>
            </a:r>
            <a:endParaRPr sz="1200"/>
          </a:p>
          <a:p>
            <a:pPr indent="-304800" lvl="0" marL="457200" rtl="0" algn="l">
              <a:spcBef>
                <a:spcPts val="0"/>
              </a:spcBef>
              <a:spcAft>
                <a:spcPts val="0"/>
              </a:spcAft>
              <a:buSzPts val="1200"/>
              <a:buChar char="●"/>
            </a:pPr>
            <a:r>
              <a:rPr lang="en" sz="1200"/>
              <a:t>Models that include lots of word images would be computationally expensive and not easy to replicate. </a:t>
            </a:r>
            <a:endParaRPr sz="1200"/>
          </a:p>
          <a:p>
            <a:pPr indent="-304800" lvl="0" marL="457200" rtl="0" algn="l">
              <a:spcBef>
                <a:spcPts val="0"/>
              </a:spcBef>
              <a:spcAft>
                <a:spcPts val="0"/>
              </a:spcAft>
              <a:buSzPts val="1200"/>
              <a:buChar char="●"/>
            </a:pPr>
            <a:r>
              <a:rPr lang="en" sz="1200"/>
              <a:t>However not having enough word images negatively influences the model performance</a:t>
            </a:r>
            <a:endParaRPr sz="1200"/>
          </a:p>
          <a:p>
            <a:pPr indent="-304800" lvl="0" marL="457200" rtl="0" algn="l">
              <a:spcBef>
                <a:spcPts val="0"/>
              </a:spcBef>
              <a:spcAft>
                <a:spcPts val="0"/>
              </a:spcAft>
              <a:buSzPts val="1200"/>
              <a:buChar char="●"/>
            </a:pPr>
            <a:r>
              <a:rPr lang="en" sz="1200"/>
              <a:t>There are no free-to-use life-like speech libraries</a:t>
            </a:r>
            <a:endParaRPr sz="1200"/>
          </a:p>
          <a:p>
            <a:pPr indent="-304800" lvl="0" marL="457200" rtl="0" algn="l">
              <a:spcBef>
                <a:spcPts val="0"/>
              </a:spcBef>
              <a:spcAft>
                <a:spcPts val="0"/>
              </a:spcAft>
              <a:buSzPts val="1200"/>
              <a:buChar char="●"/>
            </a:pPr>
            <a:r>
              <a:rPr lang="en" sz="1200"/>
              <a:t>Traditional machine learning models performance is comparatively worse than neural networks.</a:t>
            </a:r>
            <a:endParaRPr sz="1200"/>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1a4db9afbe1_3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1a4db9afbe1_3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The image that we will use to recognize the handwritten text</a:t>
            </a:r>
            <a:endParaRPr/>
          </a:p>
          <a:p>
            <a:pPr indent="-317500" lvl="0" marL="457200" rtl="0" algn="l">
              <a:spcBef>
                <a:spcPts val="0"/>
              </a:spcBef>
              <a:spcAft>
                <a:spcPts val="0"/>
              </a:spcAft>
              <a:buSzPts val="1400"/>
              <a:buChar char="●"/>
            </a:pPr>
            <a:r>
              <a:rPr lang="en"/>
              <a:t>Our model detects each word in the image and then converts the full page into speech</a:t>
            </a:r>
            <a:endParaRPr/>
          </a:p>
          <a:p>
            <a:pPr indent="-317500" lvl="0" marL="457200" rtl="0" algn="l">
              <a:spcBef>
                <a:spcPts val="0"/>
              </a:spcBef>
              <a:spcAft>
                <a:spcPts val="0"/>
              </a:spcAft>
              <a:buSzPts val="1400"/>
              <a:buChar char="●"/>
            </a:pPr>
            <a:r>
              <a:rPr lang="en"/>
              <a:t>It prints a sample of words with the predicted text</a:t>
            </a:r>
            <a:endParaRPr/>
          </a:p>
          <a:p>
            <a:pPr indent="-317500" lvl="0" marL="457200" rtl="0" algn="l">
              <a:spcBef>
                <a:spcPts val="0"/>
              </a:spcBef>
              <a:spcAft>
                <a:spcPts val="0"/>
              </a:spcAft>
              <a:buSzPts val="1400"/>
              <a:buChar char="●"/>
            </a:pPr>
            <a:r>
              <a:rPr lang="en"/>
              <a:t>Then the text is spoken by a robotic voice</a:t>
            </a:r>
            <a:endParaRPr/>
          </a:p>
          <a:p>
            <a:pPr indent="-317500" lvl="0" marL="457200" rtl="0" algn="l">
              <a:spcBef>
                <a:spcPts val="0"/>
              </a:spcBef>
              <a:spcAft>
                <a:spcPts val="0"/>
              </a:spcAft>
              <a:buSzPts val="1400"/>
              <a:buChar char="●"/>
            </a:pPr>
            <a:r>
              <a:rPr lang="en"/>
              <a:t>As you can see the prediction is not very good because we used a limited set of training words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(human like)</a:t>
            </a:r>
            <a:endParaRPr/>
          </a:p>
          <a:p>
            <a:pPr indent="-317500" lvl="0" marL="457200" rtl="0" algn="l">
              <a:spcBef>
                <a:spcPts val="0"/>
              </a:spcBef>
              <a:spcAft>
                <a:spcPts val="0"/>
              </a:spcAft>
              <a:buSzPts val="1400"/>
              <a:buChar char="●"/>
            </a:pPr>
            <a:r>
              <a:rPr lang="en"/>
              <a:t>We also attempted the same image with a human-like voice, however this is only a free trial of AWS Polly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(easy ocr)</a:t>
            </a:r>
            <a:endParaRPr/>
          </a:p>
          <a:p>
            <a:pPr indent="-317500" lvl="0" marL="457200" rtl="0" algn="l">
              <a:spcBef>
                <a:spcPts val="0"/>
              </a:spcBef>
              <a:spcAft>
                <a:spcPts val="0"/>
              </a:spcAft>
              <a:buSzPts val="1400"/>
              <a:buChar char="●"/>
            </a:pPr>
            <a:r>
              <a:rPr lang="en"/>
              <a:t>We used the same image to check the performance of the popular python package easy OCR</a:t>
            </a:r>
            <a:endParaRPr/>
          </a:p>
          <a:p>
            <a:pPr indent="-317500" lvl="0" marL="457200" rtl="0" algn="l">
              <a:spcBef>
                <a:spcPts val="0"/>
              </a:spcBef>
              <a:spcAft>
                <a:spcPts val="0"/>
              </a:spcAft>
              <a:buSzPts val="1400"/>
              <a:buChar char="●"/>
            </a:pPr>
            <a:r>
              <a:rPr lang="en"/>
              <a:t>Even though our model performance was not great, easy OCR performed even worse</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25430e6bdd_5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25430e6bdd_5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l">
              <a:lnSpc>
                <a:spcPct val="115000"/>
              </a:lnSpc>
              <a:spcBef>
                <a:spcPts val="300"/>
              </a:spcBef>
              <a:spcAft>
                <a:spcPts val="0"/>
              </a:spcAft>
              <a:buClr>
                <a:srgbClr val="24292F"/>
              </a:buClr>
              <a:buSzPts val="1200"/>
              <a:buChar char="●"/>
            </a:pPr>
            <a:r>
              <a:rPr lang="en" sz="1200">
                <a:solidFill>
                  <a:srgbClr val="24292F"/>
                </a:solidFill>
              </a:rPr>
              <a:t>Traditional machine learning models don’t perform well so we can use Neural networks to increase the performance. </a:t>
            </a:r>
            <a:endParaRPr sz="1200">
              <a:solidFill>
                <a:srgbClr val="24292F"/>
              </a:solidFill>
            </a:endParaRPr>
          </a:p>
          <a:p>
            <a:pPr indent="-304800" lvl="0" marL="457200" rtl="0" algn="l">
              <a:lnSpc>
                <a:spcPct val="115000"/>
              </a:lnSpc>
              <a:spcBef>
                <a:spcPts val="0"/>
              </a:spcBef>
              <a:spcAft>
                <a:spcPts val="0"/>
              </a:spcAft>
              <a:buClr>
                <a:srgbClr val="24292F"/>
              </a:buClr>
              <a:buSzPts val="1200"/>
              <a:buChar char="●"/>
            </a:pPr>
            <a:r>
              <a:rPr lang="en" sz="1200">
                <a:solidFill>
                  <a:srgbClr val="24292F"/>
                </a:solidFill>
              </a:rPr>
              <a:t>Rather than using image segmentation, we can try using image to sequence model</a:t>
            </a:r>
            <a:endParaRPr sz="1200">
              <a:solidFill>
                <a:srgbClr val="24292F"/>
              </a:solidFill>
            </a:endParaRPr>
          </a:p>
          <a:p>
            <a:pPr indent="-304800" lvl="0" marL="457200" rtl="0" algn="l">
              <a:lnSpc>
                <a:spcPct val="115000"/>
              </a:lnSpc>
              <a:spcBef>
                <a:spcPts val="0"/>
              </a:spcBef>
              <a:spcAft>
                <a:spcPts val="0"/>
              </a:spcAft>
              <a:buClr>
                <a:srgbClr val="24292F"/>
              </a:buClr>
              <a:buSzPts val="1200"/>
              <a:buChar char="●"/>
            </a:pPr>
            <a:r>
              <a:rPr lang="en" sz="1200">
                <a:solidFill>
                  <a:srgbClr val="24292F"/>
                </a:solidFill>
              </a:rPr>
              <a:t>Emotions are important when you are reading something to make it clear like sad, happy or excited. Introducing emotions to the speech can be a new aspect to look at. </a:t>
            </a:r>
            <a:endParaRPr sz="1200">
              <a:solidFill>
                <a:srgbClr val="24292F"/>
              </a:solidFill>
            </a:endParaRPr>
          </a:p>
          <a:p>
            <a:pPr indent="-304800" lvl="0" marL="457200" rtl="0" algn="l">
              <a:lnSpc>
                <a:spcPct val="115000"/>
              </a:lnSpc>
              <a:spcBef>
                <a:spcPts val="0"/>
              </a:spcBef>
              <a:spcAft>
                <a:spcPts val="0"/>
              </a:spcAft>
              <a:buClr>
                <a:srgbClr val="24292F"/>
              </a:buClr>
              <a:buSzPts val="1200"/>
              <a:buChar char="●"/>
            </a:pPr>
            <a:r>
              <a:rPr lang="en" sz="1200">
                <a:solidFill>
                  <a:srgbClr val="24292F"/>
                </a:solidFill>
              </a:rPr>
              <a:t>Sometimes the handwritten text may not be identified by the models, like different styles of handwriting, or spelling mistakes</a:t>
            </a:r>
            <a:endParaRPr sz="1200">
              <a:solidFill>
                <a:srgbClr val="24292F"/>
              </a:solidFill>
            </a:endParaRPr>
          </a:p>
          <a:p>
            <a:pPr indent="-304800" lvl="0" marL="457200" rtl="0" algn="l">
              <a:lnSpc>
                <a:spcPct val="115000"/>
              </a:lnSpc>
              <a:spcBef>
                <a:spcPts val="0"/>
              </a:spcBef>
              <a:spcAft>
                <a:spcPts val="0"/>
              </a:spcAft>
              <a:buClr>
                <a:srgbClr val="24292F"/>
              </a:buClr>
              <a:buSzPts val="1200"/>
              <a:buChar char="●"/>
            </a:pPr>
            <a:r>
              <a:rPr lang="en" sz="1200">
                <a:solidFill>
                  <a:srgbClr val="24292F"/>
                </a:solidFill>
              </a:rPr>
              <a:t>We can always take a look at the large &amp; synthetic datasets to improve performance and use </a:t>
            </a:r>
            <a:r>
              <a:rPr lang="en" sz="1200">
                <a:solidFill>
                  <a:srgbClr val="24292F"/>
                </a:solidFill>
              </a:rPr>
              <a:t>language</a:t>
            </a:r>
            <a:r>
              <a:rPr lang="en" sz="1200">
                <a:solidFill>
                  <a:srgbClr val="24292F"/>
                </a:solidFill>
              </a:rPr>
              <a:t> models to fix mistakes.</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246ee7dff8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246ee7dff8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Clr>
                <a:schemeClr val="dk1"/>
              </a:buClr>
              <a:buSzPts val="1100"/>
              <a:buChar char="●"/>
            </a:pPr>
            <a:r>
              <a:rPr lang="en">
                <a:solidFill>
                  <a:schemeClr val="dk1"/>
                </a:solidFill>
              </a:rPr>
              <a:t>We did handwriting recognition using different traditional models and image segmentation. </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The model with the best performance was Support Vector Machines. </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This study is easy to replicate and makes it easy to understand.</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The image segmentation approach requires a lot of training data for each word, in order to predict accurately.</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It does not perform well when the data changes for example curved text, change in height and width</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Image to Sequence architecture with Neural Networks implementation seems to be a better method</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however it may not be as easily replicated as it is more complex and requires more computational resources. </a:t>
            </a:r>
            <a:endParaRPr sz="1200"/>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1d9c67055b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1d9c67055b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251622d556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251622d556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914400" rtl="0" algn="l">
              <a:spcBef>
                <a:spcPts val="0"/>
              </a:spcBef>
              <a:spcAft>
                <a:spcPts val="0"/>
              </a:spcAft>
              <a:buSzPts val="1400"/>
              <a:buChar char="-"/>
            </a:pPr>
            <a:r>
              <a:rPr lang="en">
                <a:solidFill>
                  <a:schemeClr val="dk1"/>
                </a:solidFill>
              </a:rPr>
              <a:t>Handwriting Recognition is an old ML problem that is still not completely solved because of its complexity. </a:t>
            </a:r>
            <a:endParaRPr>
              <a:solidFill>
                <a:schemeClr val="dk1"/>
              </a:solidFill>
            </a:endParaRPr>
          </a:p>
          <a:p>
            <a:pPr indent="-317500" lvl="0" marL="914400" rtl="0" algn="l">
              <a:spcBef>
                <a:spcPts val="0"/>
              </a:spcBef>
              <a:spcAft>
                <a:spcPts val="0"/>
              </a:spcAft>
              <a:buSzPts val="1400"/>
              <a:buChar char="-"/>
            </a:pPr>
            <a:r>
              <a:rPr lang="en">
                <a:solidFill>
                  <a:schemeClr val="dk1"/>
                </a:solidFill>
              </a:rPr>
              <a:t>Once properly set up, It can be used to digitize different types of documents like historical texts, patient prescriptions, bank records, etc. </a:t>
            </a:r>
            <a:endParaRPr>
              <a:solidFill>
                <a:schemeClr val="dk1"/>
              </a:solidFill>
            </a:endParaRPr>
          </a:p>
          <a:p>
            <a:pPr indent="-317500" lvl="0" marL="914400" rtl="0" algn="l">
              <a:spcBef>
                <a:spcPts val="0"/>
              </a:spcBef>
              <a:spcAft>
                <a:spcPts val="0"/>
              </a:spcAft>
              <a:buSzPts val="1400"/>
              <a:buChar char="-"/>
            </a:pPr>
            <a:r>
              <a:rPr lang="en">
                <a:solidFill>
                  <a:schemeClr val="dk1"/>
                </a:solidFill>
              </a:rPr>
              <a:t>We decided to create an application that will help visually impaired people listen to handwritten notes.</a:t>
            </a:r>
            <a:endParaRPr>
              <a:solidFill>
                <a:schemeClr val="dk1"/>
              </a:solidFill>
            </a:endParaRPr>
          </a:p>
          <a:p>
            <a:pPr indent="-317500" lvl="0" marL="914400" rtl="0" algn="l">
              <a:spcBef>
                <a:spcPts val="0"/>
              </a:spcBef>
              <a:spcAft>
                <a:spcPts val="0"/>
              </a:spcAft>
              <a:buSzPts val="1400"/>
              <a:buChar char="-"/>
            </a:pPr>
            <a:r>
              <a:rPr lang="en">
                <a:solidFill>
                  <a:schemeClr val="dk1"/>
                </a:solidFill>
              </a:rPr>
              <a:t>We want to make this task easier by providing an accessible application that would take an image of a handwritten note and convert it to lifelike speech. </a:t>
            </a:r>
            <a:endParaRPr strike="sngStrike">
              <a:solidFill>
                <a:schemeClr val="dk1"/>
              </a:solidFill>
            </a:endParaRPr>
          </a:p>
          <a:p>
            <a:pPr indent="-317500" lvl="0" marL="914400" rtl="0" algn="l">
              <a:spcBef>
                <a:spcPts val="0"/>
              </a:spcBef>
              <a:spcAft>
                <a:spcPts val="0"/>
              </a:spcAft>
              <a:buSzPts val="1400"/>
              <a:buChar char="-"/>
            </a:pPr>
            <a:r>
              <a:rPr lang="en">
                <a:solidFill>
                  <a:schemeClr val="dk1"/>
                </a:solidFill>
              </a:rPr>
              <a:t>Currently, there's no good free-to-use application that converts handwritten notes to audio. </a:t>
            </a:r>
            <a:endParaRPr>
              <a:solidFill>
                <a:schemeClr val="dk1"/>
              </a:solidFill>
            </a:endParaRPr>
          </a:p>
          <a:p>
            <a:pPr indent="0" lvl="0" marL="0" rtl="0" algn="l">
              <a:spcBef>
                <a:spcPts val="0"/>
              </a:spcBef>
              <a:spcAft>
                <a:spcPts val="0"/>
              </a:spcAft>
              <a:buNone/>
            </a:pPr>
            <a:r>
              <a:t/>
            </a:r>
            <a:endParaRPr strike="sngStrike"/>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1d9c67055b_0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1d9c67055b_0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SzPts val="1400"/>
              <a:buChar char="●"/>
            </a:pPr>
            <a:r>
              <a:rPr lang="en">
                <a:solidFill>
                  <a:schemeClr val="dk1"/>
                </a:solidFill>
              </a:rPr>
              <a:t>There are many different handwriting styles and there is no perfect model that can convert handwriting to text. </a:t>
            </a:r>
            <a:endParaRPr>
              <a:solidFill>
                <a:schemeClr val="dk1"/>
              </a:solidFill>
            </a:endParaRPr>
          </a:p>
          <a:p>
            <a:pPr indent="-317500" lvl="0" marL="457200" rtl="0" algn="l">
              <a:lnSpc>
                <a:spcPct val="115000"/>
              </a:lnSpc>
              <a:spcBef>
                <a:spcPts val="0"/>
              </a:spcBef>
              <a:spcAft>
                <a:spcPts val="0"/>
              </a:spcAft>
              <a:buSzPts val="1400"/>
              <a:buChar char="●"/>
            </a:pPr>
            <a:r>
              <a:rPr lang="en">
                <a:solidFill>
                  <a:schemeClr val="dk1"/>
                </a:solidFill>
              </a:rPr>
              <a:t>Many attempts have been made to solve this problem using neural networks.</a:t>
            </a:r>
            <a:endParaRPr>
              <a:solidFill>
                <a:schemeClr val="dk1"/>
              </a:solidFill>
            </a:endParaRPr>
          </a:p>
          <a:p>
            <a:pPr indent="-317500" lvl="0" marL="457200" rtl="0" algn="l">
              <a:lnSpc>
                <a:spcPct val="115000"/>
              </a:lnSpc>
              <a:spcBef>
                <a:spcPts val="0"/>
              </a:spcBef>
              <a:spcAft>
                <a:spcPts val="0"/>
              </a:spcAft>
              <a:buSzPts val="1400"/>
              <a:buChar char="●"/>
            </a:pPr>
            <a:r>
              <a:rPr lang="en">
                <a:solidFill>
                  <a:schemeClr val="dk1"/>
                </a:solidFill>
              </a:rPr>
              <a:t>We are trying to explore by testing traditional machine learning models like KNN, Random Forest, Naive Bayes and SVM</a:t>
            </a:r>
            <a:endParaRPr>
              <a:solidFill>
                <a:schemeClr val="dk1"/>
              </a:solidFill>
            </a:endParaRPr>
          </a:p>
          <a:p>
            <a:pPr indent="-317500" lvl="0" marL="457200" rtl="0" algn="l">
              <a:lnSpc>
                <a:spcPct val="115000"/>
              </a:lnSpc>
              <a:spcBef>
                <a:spcPts val="0"/>
              </a:spcBef>
              <a:spcAft>
                <a:spcPts val="0"/>
              </a:spcAft>
              <a:buSzPts val="1400"/>
              <a:buChar char="●"/>
            </a:pPr>
            <a:r>
              <a:rPr lang="en">
                <a:solidFill>
                  <a:schemeClr val="dk1"/>
                </a:solidFill>
              </a:rPr>
              <a:t>We are also trying to add another important component to this project by converting handwritten text to life-like speech since there is no such thing available in the market. </a:t>
            </a:r>
            <a:endParaRPr>
              <a:solidFill>
                <a:schemeClr val="dk1"/>
              </a:solidFill>
            </a:endParaRPr>
          </a:p>
          <a:p>
            <a:pPr indent="-317500" lvl="0" marL="457200" rtl="0" algn="l">
              <a:lnSpc>
                <a:spcPct val="115000"/>
              </a:lnSpc>
              <a:spcBef>
                <a:spcPts val="0"/>
              </a:spcBef>
              <a:spcAft>
                <a:spcPts val="0"/>
              </a:spcAft>
              <a:buSzPts val="1400"/>
              <a:buChar char="●"/>
            </a:pPr>
            <a:r>
              <a:rPr lang="en">
                <a:solidFill>
                  <a:srgbClr val="24292F"/>
                </a:solidFill>
              </a:rPr>
              <a:t>One issue with that is we want to avoid having a robotic voice relay the text, having the voice sound more human-like will be a big challenge. </a:t>
            </a:r>
            <a:endParaRPr>
              <a:solidFill>
                <a:srgbClr val="24292F"/>
              </a:solidFill>
            </a:endParaRPr>
          </a:p>
          <a:p>
            <a:pPr indent="-317500" lvl="0" marL="457200" rtl="0" algn="l">
              <a:lnSpc>
                <a:spcPct val="115000"/>
              </a:lnSpc>
              <a:spcBef>
                <a:spcPts val="0"/>
              </a:spcBef>
              <a:spcAft>
                <a:spcPts val="0"/>
              </a:spcAft>
              <a:buSzPts val="1400"/>
              <a:buChar char="●"/>
            </a:pPr>
            <a:r>
              <a:rPr lang="en">
                <a:solidFill>
                  <a:srgbClr val="24292F"/>
                </a:solidFill>
              </a:rPr>
              <a:t>There are different libraries like AWS Poly and Google TTS that we have used.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251d9112ad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251d9112ad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chemeClr val="dk1"/>
              </a:buClr>
              <a:buSzPts val="1400"/>
              <a:buChar char="●"/>
            </a:pPr>
            <a:r>
              <a:rPr lang="en">
                <a:solidFill>
                  <a:schemeClr val="dk1"/>
                </a:solidFill>
              </a:rPr>
              <a:t>The sole purpose of this project is to test different traditional models that are not commonly used for handwriting recognition, as well as to try &amp; test different TTS libraries. </a:t>
            </a:r>
            <a:endParaRPr>
              <a:solidFill>
                <a:schemeClr val="dk1"/>
              </a:solidFill>
            </a:endParaRPr>
          </a:p>
          <a:p>
            <a:pPr indent="-317500" lvl="0" marL="457200" rtl="0" algn="l">
              <a:lnSpc>
                <a:spcPct val="115000"/>
              </a:lnSpc>
              <a:spcBef>
                <a:spcPts val="0"/>
              </a:spcBef>
              <a:spcAft>
                <a:spcPts val="0"/>
              </a:spcAft>
              <a:buClr>
                <a:schemeClr val="dk1"/>
              </a:buClr>
              <a:buSzPts val="1400"/>
              <a:buChar char="●"/>
            </a:pPr>
            <a:r>
              <a:rPr lang="en">
                <a:solidFill>
                  <a:schemeClr val="dk1"/>
                </a:solidFill>
              </a:rPr>
              <a:t>Since we are using handwritten notes, the first question is to extract &amp; identify words from the full-page text image. </a:t>
            </a:r>
            <a:endParaRPr>
              <a:solidFill>
                <a:schemeClr val="dk1"/>
              </a:solidFill>
            </a:endParaRPr>
          </a:p>
          <a:p>
            <a:pPr indent="-317500" lvl="0" marL="457200" rtl="0" algn="l">
              <a:lnSpc>
                <a:spcPct val="115000"/>
              </a:lnSpc>
              <a:spcBef>
                <a:spcPts val="0"/>
              </a:spcBef>
              <a:spcAft>
                <a:spcPts val="0"/>
              </a:spcAft>
              <a:buClr>
                <a:schemeClr val="dk1"/>
              </a:buClr>
              <a:buSzPts val="1400"/>
              <a:buChar char="●"/>
            </a:pPr>
            <a:r>
              <a:rPr lang="en">
                <a:solidFill>
                  <a:schemeClr val="dk1"/>
                </a:solidFill>
              </a:rPr>
              <a:t>The next step we needed to tackle was how we can use different models to recognize words from images and compare them to already existing methods.</a:t>
            </a:r>
            <a:endParaRPr>
              <a:solidFill>
                <a:schemeClr val="dk1"/>
              </a:solidFill>
            </a:endParaRPr>
          </a:p>
          <a:p>
            <a:pPr indent="-317500" lvl="0" marL="457200" rtl="0" algn="l">
              <a:lnSpc>
                <a:spcPct val="115000"/>
              </a:lnSpc>
              <a:spcBef>
                <a:spcPts val="0"/>
              </a:spcBef>
              <a:spcAft>
                <a:spcPts val="0"/>
              </a:spcAft>
              <a:buClr>
                <a:schemeClr val="dk1"/>
              </a:buClr>
              <a:buSzPts val="1400"/>
              <a:buChar char="●"/>
            </a:pPr>
            <a:r>
              <a:rPr lang="en">
                <a:solidFill>
                  <a:schemeClr val="dk1"/>
                </a:solidFill>
              </a:rPr>
              <a:t>Also, we are reassembling the words into the final text and converting the text into life-like speech. </a:t>
            </a:r>
            <a:endParaRPr>
              <a:solidFill>
                <a:schemeClr val="dk1"/>
              </a:solidFill>
            </a:endParaRPr>
          </a:p>
          <a:p>
            <a:pPr indent="-317500" lvl="0" marL="457200" rtl="0" algn="l">
              <a:lnSpc>
                <a:spcPct val="115000"/>
              </a:lnSpc>
              <a:spcBef>
                <a:spcPts val="0"/>
              </a:spcBef>
              <a:spcAft>
                <a:spcPts val="0"/>
              </a:spcAft>
              <a:buClr>
                <a:schemeClr val="dk1"/>
              </a:buClr>
              <a:buSzPts val="1400"/>
              <a:buChar char="●"/>
            </a:pPr>
            <a:r>
              <a:rPr lang="en">
                <a:solidFill>
                  <a:schemeClr val="dk1"/>
                </a:solidFill>
              </a:rPr>
              <a:t>So the next question would be to define a voice for the final text.</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160797792eb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160797792eb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SzPts val="1400"/>
              <a:buChar char="-"/>
            </a:pPr>
            <a:r>
              <a:rPr lang="en">
                <a:solidFill>
                  <a:schemeClr val="dk1"/>
                </a:solidFill>
              </a:rPr>
              <a:t>The </a:t>
            </a:r>
            <a:r>
              <a:rPr lang="en" u="sng">
                <a:solidFill>
                  <a:srgbClr val="1155CC"/>
                </a:solidFill>
                <a:hlinkClick r:id="rId2">
                  <a:extLst>
                    <a:ext uri="{A12FA001-AC4F-418D-AE19-62706E023703}">
                      <ahyp:hlinkClr val="tx"/>
                    </a:ext>
                  </a:extLst>
                </a:hlinkClick>
              </a:rPr>
              <a:t>IAM</a:t>
            </a:r>
            <a:r>
              <a:rPr lang="en">
                <a:solidFill>
                  <a:schemeClr val="dk1"/>
                </a:solidFill>
              </a:rPr>
              <a:t> Handwriting Database contains handwritten English text in various formats that can be used to train and test handwritten text recognizers. The database has documents that contain unconstrained handwritten text forms, scanned at a resolution of 300 dpi and saved as PNG images with 256 gray levels.</a:t>
            </a:r>
            <a:endParaRPr>
              <a:solidFill>
                <a:schemeClr val="dk1"/>
              </a:solidFill>
            </a:endParaRPr>
          </a:p>
          <a:p>
            <a:pPr indent="-317500" lvl="0" marL="914400" rtl="0" algn="l">
              <a:lnSpc>
                <a:spcPct val="115000"/>
              </a:lnSpc>
              <a:spcBef>
                <a:spcPts val="0"/>
              </a:spcBef>
              <a:spcAft>
                <a:spcPts val="0"/>
              </a:spcAft>
              <a:buClr>
                <a:schemeClr val="dk1"/>
              </a:buClr>
              <a:buSzPts val="1400"/>
              <a:buChar char="-"/>
            </a:pPr>
            <a:r>
              <a:rPr lang="en">
                <a:solidFill>
                  <a:schemeClr val="dk1"/>
                </a:solidFill>
              </a:rPr>
              <a:t>The dataset contains 115,320 words contained in 1,539 pages of handwritten text, by 657 unique writers.</a:t>
            </a:r>
            <a:endParaRPr>
              <a:solidFill>
                <a:schemeClr val="dk1"/>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1606fc724bb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1606fc724bb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chemeClr val="dk1"/>
              </a:buClr>
              <a:buSzPts val="1400"/>
              <a:buChar char="●"/>
            </a:pPr>
            <a:r>
              <a:rPr lang="en">
                <a:solidFill>
                  <a:schemeClr val="dk1"/>
                </a:solidFill>
              </a:rPr>
              <a:t>The dataset offers handwriting pages, which have also been extracted into lines and words using an automatic segmentation scheme. </a:t>
            </a:r>
            <a:endParaRPr>
              <a:solidFill>
                <a:schemeClr val="dk1"/>
              </a:solidFill>
            </a:endParaRPr>
          </a:p>
          <a:p>
            <a:pPr indent="-317500" lvl="0" marL="457200" rtl="0" algn="l">
              <a:lnSpc>
                <a:spcPct val="115000"/>
              </a:lnSpc>
              <a:spcBef>
                <a:spcPts val="0"/>
              </a:spcBef>
              <a:spcAft>
                <a:spcPts val="0"/>
              </a:spcAft>
              <a:buClr>
                <a:schemeClr val="dk1"/>
              </a:buClr>
              <a:buSzPts val="1400"/>
              <a:buChar char="●"/>
            </a:pPr>
            <a:r>
              <a:rPr lang="en">
                <a:solidFill>
                  <a:schemeClr val="dk1"/>
                </a:solidFill>
              </a:rPr>
              <a:t>We have decided to use the full pages of the handwritten notes as a dataset since that is the most similar to what we would be faced with, in a real-world use case.</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251d23597c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251d23597c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1d9c67055b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1d9c67055b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251d9165c2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251d9165c2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Best performer</a:t>
            </a:r>
            <a:endParaRPr/>
          </a:p>
          <a:p>
            <a:pPr indent="0" lvl="0" marL="0" rtl="0" algn="l">
              <a:spcBef>
                <a:spcPts val="0"/>
              </a:spcBef>
              <a:spcAft>
                <a:spcPts val="0"/>
              </a:spcAft>
              <a:buNone/>
            </a:pPr>
            <a:r>
              <a:rPr lang="en"/>
              <a:t>Random forest seemed to perform well with train data but it was overfitting and did not perform as well with test data</a:t>
            </a:r>
            <a:endParaRPr/>
          </a:p>
          <a:p>
            <a:pPr indent="0" lvl="0" marL="0" rtl="0" algn="l">
              <a:spcBef>
                <a:spcPts val="0"/>
              </a:spcBef>
              <a:spcAft>
                <a:spcPts val="0"/>
              </a:spcAft>
              <a:buNone/>
            </a:pPr>
            <a:r>
              <a:rPr lang="en"/>
              <a:t>Worst performer</a:t>
            </a:r>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0"/>
              </a:spcBef>
              <a:spcAft>
                <a:spcPts val="0"/>
              </a:spcAft>
              <a:buClr>
                <a:schemeClr val="lt1"/>
              </a:buClr>
              <a:buSzPts val="1100"/>
              <a:buChar char="○"/>
              <a:defRPr>
                <a:solidFill>
                  <a:schemeClr val="lt1"/>
                </a:solidFill>
              </a:defRPr>
            </a:lvl2pPr>
            <a:lvl3pPr indent="-298450" lvl="2" marL="1371600">
              <a:spcBef>
                <a:spcPts val="0"/>
              </a:spcBef>
              <a:spcAft>
                <a:spcPts val="0"/>
              </a:spcAft>
              <a:buClr>
                <a:schemeClr val="lt1"/>
              </a:buClr>
              <a:buSzPts val="1100"/>
              <a:buChar char="■"/>
              <a:defRPr>
                <a:solidFill>
                  <a:schemeClr val="lt1"/>
                </a:solidFill>
              </a:defRPr>
            </a:lvl3pPr>
            <a:lvl4pPr indent="-298450" lvl="3" marL="1828800">
              <a:spcBef>
                <a:spcPts val="0"/>
              </a:spcBef>
              <a:spcAft>
                <a:spcPts val="0"/>
              </a:spcAft>
              <a:buClr>
                <a:schemeClr val="lt1"/>
              </a:buClr>
              <a:buSzPts val="1100"/>
              <a:buChar char="●"/>
              <a:defRPr>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a:solidFill>
                  <a:schemeClr val="lt1"/>
                </a:solidFill>
              </a:defRPr>
            </a:lvl6pPr>
            <a:lvl7pPr indent="-298450" lvl="6" marL="3200400">
              <a:spcBef>
                <a:spcPts val="0"/>
              </a:spcBef>
              <a:spcAft>
                <a:spcPts val="0"/>
              </a:spcAft>
              <a:buClr>
                <a:schemeClr val="lt1"/>
              </a:buClr>
              <a:buSzPts val="1100"/>
              <a:buChar char="●"/>
              <a:defRPr>
                <a:solidFill>
                  <a:schemeClr val="lt1"/>
                </a:solidFill>
              </a:defRPr>
            </a:lvl7pPr>
            <a:lvl8pPr indent="-298450" lvl="7" marL="3657600">
              <a:spcBef>
                <a:spcPts val="0"/>
              </a:spcBef>
              <a:spcAft>
                <a:spcPts val="0"/>
              </a:spcAft>
              <a:buClr>
                <a:schemeClr val="lt1"/>
              </a:buClr>
              <a:buSzPts val="1100"/>
              <a:buChar char="○"/>
              <a:defRPr>
                <a:solidFill>
                  <a:schemeClr val="lt1"/>
                </a:solidFill>
              </a:defRPr>
            </a:lvl8pPr>
            <a:lvl9pPr indent="-298450" lvl="8" marL="4114800">
              <a:spcBef>
                <a:spcPts val="0"/>
              </a:spcBef>
              <a:spcAft>
                <a:spcPts val="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1">
  <p:cSld name="SECTION_TITLE_AND_DESCRIPTION_1">
    <p:spTree>
      <p:nvGrpSpPr>
        <p:cNvPr id="82" name="Shape 82"/>
        <p:cNvGrpSpPr/>
        <p:nvPr/>
      </p:nvGrpSpPr>
      <p:grpSpPr>
        <a:xfrm>
          <a:off x="0" y="0"/>
          <a:ext cx="0" cy="0"/>
          <a:chOff x="0" y="0"/>
          <a:chExt cx="0" cy="0"/>
        </a:xfrm>
      </p:grpSpPr>
      <p:pic>
        <p:nvPicPr>
          <p:cNvPr descr="Side view of hands writing in a notebook at a cafe" id="83" name="Google Shape;83;p13"/>
          <p:cNvPicPr preferRelativeResize="0"/>
          <p:nvPr/>
        </p:nvPicPr>
        <p:blipFill rotWithShape="1">
          <a:blip r:embed="rId2">
            <a:alphaModFix/>
          </a:blip>
          <a:srcRect b="26446" l="9050" r="54351" t="12064"/>
          <a:stretch/>
        </p:blipFill>
        <p:spPr>
          <a:xfrm>
            <a:off x="1" y="-50"/>
            <a:ext cx="4572000" cy="5143501"/>
          </a:xfrm>
          <a:prstGeom prst="rect">
            <a:avLst/>
          </a:prstGeom>
          <a:noFill/>
          <a:ln>
            <a:noFill/>
          </a:ln>
        </p:spPr>
      </p:pic>
      <p:sp>
        <p:nvSpPr>
          <p:cNvPr id="84" name="Google Shape;84;p13"/>
          <p:cNvSpPr/>
          <p:nvPr/>
        </p:nvSpPr>
        <p:spPr>
          <a:xfrm>
            <a:off x="1650" y="0"/>
            <a:ext cx="4568700" cy="5143500"/>
          </a:xfrm>
          <a:prstGeom prst="rect">
            <a:avLst/>
          </a:prstGeom>
          <a:solidFill>
            <a:srgbClr val="178D7D">
              <a:alpha val="68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 name="Google Shape;85;p13"/>
          <p:cNvGrpSpPr/>
          <p:nvPr/>
        </p:nvGrpSpPr>
        <p:grpSpPr>
          <a:xfrm>
            <a:off x="830392" y="1191256"/>
            <a:ext cx="745763" cy="45826"/>
            <a:chOff x="4580561" y="2589004"/>
            <a:chExt cx="1064464" cy="25200"/>
          </a:xfrm>
        </p:grpSpPr>
        <p:sp>
          <p:nvSpPr>
            <p:cNvPr id="86" name="Google Shape;86;p13"/>
            <p:cNvSpPr/>
            <p:nvPr/>
          </p:nvSpPr>
          <p:spPr>
            <a:xfrm rot="-5400000">
              <a:off x="5366325" y="2335504"/>
              <a:ext cx="25200" cy="532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3"/>
            <p:cNvSpPr/>
            <p:nvPr/>
          </p:nvSpPr>
          <p:spPr>
            <a:xfrm rot="-5400000">
              <a:off x="4836311" y="2333254"/>
              <a:ext cx="25200" cy="536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 name="Google Shape;88;p13"/>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lvl1pPr lvl="0" rtl="0">
              <a:spcBef>
                <a:spcPts val="0"/>
              </a:spcBef>
              <a:spcAft>
                <a:spcPts val="0"/>
              </a:spcAft>
              <a:buClr>
                <a:srgbClr val="FFFFFF"/>
              </a:buClr>
              <a:buSzPts val="3000"/>
              <a:buNone/>
              <a:defRPr sz="3000">
                <a:solidFill>
                  <a:srgbClr val="FFFFFF"/>
                </a:solidFill>
              </a:defRPr>
            </a:lvl1pPr>
            <a:lvl2pPr lvl="1" rtl="0">
              <a:spcBef>
                <a:spcPts val="0"/>
              </a:spcBef>
              <a:spcAft>
                <a:spcPts val="0"/>
              </a:spcAft>
              <a:buClr>
                <a:srgbClr val="FFFFFF"/>
              </a:buClr>
              <a:buSzPts val="3000"/>
              <a:buNone/>
              <a:defRPr sz="3000">
                <a:solidFill>
                  <a:srgbClr val="FFFFFF"/>
                </a:solidFill>
              </a:defRPr>
            </a:lvl2pPr>
            <a:lvl3pPr lvl="2" rtl="0">
              <a:spcBef>
                <a:spcPts val="0"/>
              </a:spcBef>
              <a:spcAft>
                <a:spcPts val="0"/>
              </a:spcAft>
              <a:buClr>
                <a:srgbClr val="FFFFFF"/>
              </a:buClr>
              <a:buSzPts val="3000"/>
              <a:buNone/>
              <a:defRPr sz="3000">
                <a:solidFill>
                  <a:srgbClr val="FFFFFF"/>
                </a:solidFill>
              </a:defRPr>
            </a:lvl3pPr>
            <a:lvl4pPr lvl="3" rtl="0">
              <a:spcBef>
                <a:spcPts val="0"/>
              </a:spcBef>
              <a:spcAft>
                <a:spcPts val="0"/>
              </a:spcAft>
              <a:buClr>
                <a:srgbClr val="FFFFFF"/>
              </a:buClr>
              <a:buSzPts val="3000"/>
              <a:buNone/>
              <a:defRPr sz="3000">
                <a:solidFill>
                  <a:srgbClr val="FFFFFF"/>
                </a:solidFill>
              </a:defRPr>
            </a:lvl4pPr>
            <a:lvl5pPr lvl="4" rtl="0">
              <a:spcBef>
                <a:spcPts val="0"/>
              </a:spcBef>
              <a:spcAft>
                <a:spcPts val="0"/>
              </a:spcAft>
              <a:buClr>
                <a:srgbClr val="FFFFFF"/>
              </a:buClr>
              <a:buSzPts val="3000"/>
              <a:buNone/>
              <a:defRPr sz="3000">
                <a:solidFill>
                  <a:srgbClr val="FFFFFF"/>
                </a:solidFill>
              </a:defRPr>
            </a:lvl5pPr>
            <a:lvl6pPr lvl="5" rtl="0">
              <a:spcBef>
                <a:spcPts val="0"/>
              </a:spcBef>
              <a:spcAft>
                <a:spcPts val="0"/>
              </a:spcAft>
              <a:buClr>
                <a:srgbClr val="FFFFFF"/>
              </a:buClr>
              <a:buSzPts val="3000"/>
              <a:buNone/>
              <a:defRPr sz="3000">
                <a:solidFill>
                  <a:srgbClr val="FFFFFF"/>
                </a:solidFill>
              </a:defRPr>
            </a:lvl6pPr>
            <a:lvl7pPr lvl="6" rtl="0">
              <a:spcBef>
                <a:spcPts val="0"/>
              </a:spcBef>
              <a:spcAft>
                <a:spcPts val="0"/>
              </a:spcAft>
              <a:buClr>
                <a:srgbClr val="FFFFFF"/>
              </a:buClr>
              <a:buSzPts val="3000"/>
              <a:buNone/>
              <a:defRPr sz="3000">
                <a:solidFill>
                  <a:srgbClr val="FFFFFF"/>
                </a:solidFill>
              </a:defRPr>
            </a:lvl7pPr>
            <a:lvl8pPr lvl="7" rtl="0">
              <a:spcBef>
                <a:spcPts val="0"/>
              </a:spcBef>
              <a:spcAft>
                <a:spcPts val="0"/>
              </a:spcAft>
              <a:buClr>
                <a:srgbClr val="FFFFFF"/>
              </a:buClr>
              <a:buSzPts val="3000"/>
              <a:buNone/>
              <a:defRPr sz="3000">
                <a:solidFill>
                  <a:srgbClr val="FFFFFF"/>
                </a:solidFill>
              </a:defRPr>
            </a:lvl8pPr>
            <a:lvl9pPr lvl="8" rtl="0">
              <a:spcBef>
                <a:spcPts val="0"/>
              </a:spcBef>
              <a:spcAft>
                <a:spcPts val="0"/>
              </a:spcAft>
              <a:buClr>
                <a:srgbClr val="FFFFFF"/>
              </a:buClr>
              <a:buSzPts val="3000"/>
              <a:buNone/>
              <a:defRPr sz="3000">
                <a:solidFill>
                  <a:srgbClr val="FFFFFF"/>
                </a:solidFill>
              </a:defRPr>
            </a:lvl9pPr>
          </a:lstStyle>
          <a:p/>
        </p:txBody>
      </p:sp>
      <p:sp>
        <p:nvSpPr>
          <p:cNvPr id="89" name="Google Shape;89;p13"/>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rgbClr val="FFFFFF"/>
              </a:buClr>
              <a:buSzPts val="1600"/>
              <a:buNone/>
              <a:defRPr sz="1600">
                <a:solidFill>
                  <a:srgbClr val="FFFFFF"/>
                </a:solidFill>
              </a:defRPr>
            </a:lvl1pPr>
            <a:lvl2pPr lvl="1" rtl="0">
              <a:lnSpc>
                <a:spcPct val="100000"/>
              </a:lnSpc>
              <a:spcBef>
                <a:spcPts val="0"/>
              </a:spcBef>
              <a:spcAft>
                <a:spcPts val="0"/>
              </a:spcAft>
              <a:buClr>
                <a:srgbClr val="FFFFFF"/>
              </a:buClr>
              <a:buSzPts val="1600"/>
              <a:buNone/>
              <a:defRPr sz="1600">
                <a:solidFill>
                  <a:srgbClr val="FFFFFF"/>
                </a:solidFill>
              </a:defRPr>
            </a:lvl2pPr>
            <a:lvl3pPr lvl="2" rtl="0">
              <a:lnSpc>
                <a:spcPct val="100000"/>
              </a:lnSpc>
              <a:spcBef>
                <a:spcPts val="0"/>
              </a:spcBef>
              <a:spcAft>
                <a:spcPts val="0"/>
              </a:spcAft>
              <a:buClr>
                <a:srgbClr val="FFFFFF"/>
              </a:buClr>
              <a:buSzPts val="1600"/>
              <a:buNone/>
              <a:defRPr sz="1600">
                <a:solidFill>
                  <a:srgbClr val="FFFFFF"/>
                </a:solidFill>
              </a:defRPr>
            </a:lvl3pPr>
            <a:lvl4pPr lvl="3" rtl="0">
              <a:lnSpc>
                <a:spcPct val="100000"/>
              </a:lnSpc>
              <a:spcBef>
                <a:spcPts val="0"/>
              </a:spcBef>
              <a:spcAft>
                <a:spcPts val="0"/>
              </a:spcAft>
              <a:buClr>
                <a:srgbClr val="FFFFFF"/>
              </a:buClr>
              <a:buSzPts val="1600"/>
              <a:buNone/>
              <a:defRPr sz="1600">
                <a:solidFill>
                  <a:srgbClr val="FFFFFF"/>
                </a:solidFill>
              </a:defRPr>
            </a:lvl4pPr>
            <a:lvl5pPr lvl="4" rtl="0">
              <a:lnSpc>
                <a:spcPct val="100000"/>
              </a:lnSpc>
              <a:spcBef>
                <a:spcPts val="0"/>
              </a:spcBef>
              <a:spcAft>
                <a:spcPts val="0"/>
              </a:spcAft>
              <a:buClr>
                <a:srgbClr val="FFFFFF"/>
              </a:buClr>
              <a:buSzPts val="1600"/>
              <a:buNone/>
              <a:defRPr sz="1600">
                <a:solidFill>
                  <a:srgbClr val="FFFFFF"/>
                </a:solidFill>
              </a:defRPr>
            </a:lvl5pPr>
            <a:lvl6pPr lvl="5" rtl="0">
              <a:lnSpc>
                <a:spcPct val="100000"/>
              </a:lnSpc>
              <a:spcBef>
                <a:spcPts val="0"/>
              </a:spcBef>
              <a:spcAft>
                <a:spcPts val="0"/>
              </a:spcAft>
              <a:buClr>
                <a:srgbClr val="FFFFFF"/>
              </a:buClr>
              <a:buSzPts val="1600"/>
              <a:buNone/>
              <a:defRPr sz="1600">
                <a:solidFill>
                  <a:srgbClr val="FFFFFF"/>
                </a:solidFill>
              </a:defRPr>
            </a:lvl6pPr>
            <a:lvl7pPr lvl="6" rtl="0">
              <a:lnSpc>
                <a:spcPct val="100000"/>
              </a:lnSpc>
              <a:spcBef>
                <a:spcPts val="0"/>
              </a:spcBef>
              <a:spcAft>
                <a:spcPts val="0"/>
              </a:spcAft>
              <a:buClr>
                <a:srgbClr val="FFFFFF"/>
              </a:buClr>
              <a:buSzPts val="1600"/>
              <a:buNone/>
              <a:defRPr sz="1600">
                <a:solidFill>
                  <a:srgbClr val="FFFFFF"/>
                </a:solidFill>
              </a:defRPr>
            </a:lvl7pPr>
            <a:lvl8pPr lvl="7" rtl="0">
              <a:lnSpc>
                <a:spcPct val="100000"/>
              </a:lnSpc>
              <a:spcBef>
                <a:spcPts val="0"/>
              </a:spcBef>
              <a:spcAft>
                <a:spcPts val="0"/>
              </a:spcAft>
              <a:buClr>
                <a:srgbClr val="FFFFFF"/>
              </a:buClr>
              <a:buSzPts val="1600"/>
              <a:buNone/>
              <a:defRPr sz="1600">
                <a:solidFill>
                  <a:srgbClr val="FFFFFF"/>
                </a:solidFill>
              </a:defRPr>
            </a:lvl8pPr>
            <a:lvl9pPr lvl="8" rtl="0">
              <a:lnSpc>
                <a:spcPct val="100000"/>
              </a:lnSpc>
              <a:spcBef>
                <a:spcPts val="0"/>
              </a:spcBef>
              <a:spcAft>
                <a:spcPts val="0"/>
              </a:spcAft>
              <a:buClr>
                <a:srgbClr val="FFFFFF"/>
              </a:buClr>
              <a:buSzPts val="1600"/>
              <a:buNone/>
              <a:defRPr sz="1600">
                <a:solidFill>
                  <a:srgbClr val="FFFFFF"/>
                </a:solidFill>
              </a:defRPr>
            </a:lvl9pPr>
          </a:lstStyle>
          <a:p/>
        </p:txBody>
      </p:sp>
      <p:sp>
        <p:nvSpPr>
          <p:cNvPr id="90" name="Google Shape;90;p13"/>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91" name="Google Shape;91;p13"/>
          <p:cNvSpPr txBox="1"/>
          <p:nvPr>
            <p:ph idx="12" type="sldNum"/>
          </p:nvPr>
        </p:nvSpPr>
        <p:spPr>
          <a:xfrm>
            <a:off x="8536300" y="474985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1 2">
  <p:cSld name="SECTION_TITLE_AND_DESCRIPTION_1_2">
    <p:spTree>
      <p:nvGrpSpPr>
        <p:cNvPr id="92" name="Shape 92"/>
        <p:cNvGrpSpPr/>
        <p:nvPr/>
      </p:nvGrpSpPr>
      <p:grpSpPr>
        <a:xfrm>
          <a:off x="0" y="0"/>
          <a:ext cx="0" cy="0"/>
          <a:chOff x="0" y="0"/>
          <a:chExt cx="0" cy="0"/>
        </a:xfrm>
      </p:grpSpPr>
      <p:pic>
        <p:nvPicPr>
          <p:cNvPr id="93" name="Google Shape;93;p14"/>
          <p:cNvPicPr preferRelativeResize="0"/>
          <p:nvPr/>
        </p:nvPicPr>
        <p:blipFill rotWithShape="1">
          <a:blip r:embed="rId2">
            <a:alphaModFix/>
          </a:blip>
          <a:srcRect b="0" l="31883" r="25713" t="8096"/>
          <a:stretch/>
        </p:blipFill>
        <p:spPr>
          <a:xfrm>
            <a:off x="0" y="0"/>
            <a:ext cx="4575250" cy="5143500"/>
          </a:xfrm>
          <a:prstGeom prst="rect">
            <a:avLst/>
          </a:prstGeom>
          <a:noFill/>
          <a:ln>
            <a:noFill/>
          </a:ln>
        </p:spPr>
      </p:pic>
      <p:sp>
        <p:nvSpPr>
          <p:cNvPr id="94" name="Google Shape;94;p14"/>
          <p:cNvSpPr/>
          <p:nvPr/>
        </p:nvSpPr>
        <p:spPr>
          <a:xfrm>
            <a:off x="-75" y="0"/>
            <a:ext cx="4572000" cy="5143500"/>
          </a:xfrm>
          <a:prstGeom prst="rect">
            <a:avLst/>
          </a:prstGeom>
          <a:solidFill>
            <a:srgbClr val="178D7D">
              <a:alpha val="68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5" name="Google Shape;95;p14"/>
          <p:cNvGrpSpPr/>
          <p:nvPr/>
        </p:nvGrpSpPr>
        <p:grpSpPr>
          <a:xfrm>
            <a:off x="830392" y="1191256"/>
            <a:ext cx="745763" cy="45826"/>
            <a:chOff x="4580561" y="2589004"/>
            <a:chExt cx="1064464" cy="25200"/>
          </a:xfrm>
        </p:grpSpPr>
        <p:sp>
          <p:nvSpPr>
            <p:cNvPr id="96" name="Google Shape;96;p14"/>
            <p:cNvSpPr/>
            <p:nvPr/>
          </p:nvSpPr>
          <p:spPr>
            <a:xfrm rot="-5400000">
              <a:off x="5366325" y="2335504"/>
              <a:ext cx="25200" cy="532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4"/>
            <p:cNvSpPr/>
            <p:nvPr/>
          </p:nvSpPr>
          <p:spPr>
            <a:xfrm rot="-5400000">
              <a:off x="4836311" y="2333254"/>
              <a:ext cx="25200" cy="536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8" name="Google Shape;98;p14"/>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lvl1pPr lvl="0" rtl="0">
              <a:spcBef>
                <a:spcPts val="0"/>
              </a:spcBef>
              <a:spcAft>
                <a:spcPts val="0"/>
              </a:spcAft>
              <a:buClr>
                <a:srgbClr val="FFFFFF"/>
              </a:buClr>
              <a:buSzPts val="3000"/>
              <a:buNone/>
              <a:defRPr sz="3000">
                <a:solidFill>
                  <a:srgbClr val="FFFFFF"/>
                </a:solidFill>
              </a:defRPr>
            </a:lvl1pPr>
            <a:lvl2pPr lvl="1" rtl="0">
              <a:spcBef>
                <a:spcPts val="0"/>
              </a:spcBef>
              <a:spcAft>
                <a:spcPts val="0"/>
              </a:spcAft>
              <a:buClr>
                <a:srgbClr val="FFFFFF"/>
              </a:buClr>
              <a:buSzPts val="3000"/>
              <a:buNone/>
              <a:defRPr sz="3000">
                <a:solidFill>
                  <a:srgbClr val="FFFFFF"/>
                </a:solidFill>
              </a:defRPr>
            </a:lvl2pPr>
            <a:lvl3pPr lvl="2" rtl="0">
              <a:spcBef>
                <a:spcPts val="0"/>
              </a:spcBef>
              <a:spcAft>
                <a:spcPts val="0"/>
              </a:spcAft>
              <a:buClr>
                <a:srgbClr val="FFFFFF"/>
              </a:buClr>
              <a:buSzPts val="3000"/>
              <a:buNone/>
              <a:defRPr sz="3000">
                <a:solidFill>
                  <a:srgbClr val="FFFFFF"/>
                </a:solidFill>
              </a:defRPr>
            </a:lvl3pPr>
            <a:lvl4pPr lvl="3" rtl="0">
              <a:spcBef>
                <a:spcPts val="0"/>
              </a:spcBef>
              <a:spcAft>
                <a:spcPts val="0"/>
              </a:spcAft>
              <a:buClr>
                <a:srgbClr val="FFFFFF"/>
              </a:buClr>
              <a:buSzPts val="3000"/>
              <a:buNone/>
              <a:defRPr sz="3000">
                <a:solidFill>
                  <a:srgbClr val="FFFFFF"/>
                </a:solidFill>
              </a:defRPr>
            </a:lvl4pPr>
            <a:lvl5pPr lvl="4" rtl="0">
              <a:spcBef>
                <a:spcPts val="0"/>
              </a:spcBef>
              <a:spcAft>
                <a:spcPts val="0"/>
              </a:spcAft>
              <a:buClr>
                <a:srgbClr val="FFFFFF"/>
              </a:buClr>
              <a:buSzPts val="3000"/>
              <a:buNone/>
              <a:defRPr sz="3000">
                <a:solidFill>
                  <a:srgbClr val="FFFFFF"/>
                </a:solidFill>
              </a:defRPr>
            </a:lvl5pPr>
            <a:lvl6pPr lvl="5" rtl="0">
              <a:spcBef>
                <a:spcPts val="0"/>
              </a:spcBef>
              <a:spcAft>
                <a:spcPts val="0"/>
              </a:spcAft>
              <a:buClr>
                <a:srgbClr val="FFFFFF"/>
              </a:buClr>
              <a:buSzPts val="3000"/>
              <a:buNone/>
              <a:defRPr sz="3000">
                <a:solidFill>
                  <a:srgbClr val="FFFFFF"/>
                </a:solidFill>
              </a:defRPr>
            </a:lvl6pPr>
            <a:lvl7pPr lvl="6" rtl="0">
              <a:spcBef>
                <a:spcPts val="0"/>
              </a:spcBef>
              <a:spcAft>
                <a:spcPts val="0"/>
              </a:spcAft>
              <a:buClr>
                <a:srgbClr val="FFFFFF"/>
              </a:buClr>
              <a:buSzPts val="3000"/>
              <a:buNone/>
              <a:defRPr sz="3000">
                <a:solidFill>
                  <a:srgbClr val="FFFFFF"/>
                </a:solidFill>
              </a:defRPr>
            </a:lvl7pPr>
            <a:lvl8pPr lvl="7" rtl="0">
              <a:spcBef>
                <a:spcPts val="0"/>
              </a:spcBef>
              <a:spcAft>
                <a:spcPts val="0"/>
              </a:spcAft>
              <a:buClr>
                <a:srgbClr val="FFFFFF"/>
              </a:buClr>
              <a:buSzPts val="3000"/>
              <a:buNone/>
              <a:defRPr sz="3000">
                <a:solidFill>
                  <a:srgbClr val="FFFFFF"/>
                </a:solidFill>
              </a:defRPr>
            </a:lvl8pPr>
            <a:lvl9pPr lvl="8" rtl="0">
              <a:spcBef>
                <a:spcPts val="0"/>
              </a:spcBef>
              <a:spcAft>
                <a:spcPts val="0"/>
              </a:spcAft>
              <a:buClr>
                <a:srgbClr val="FFFFFF"/>
              </a:buClr>
              <a:buSzPts val="3000"/>
              <a:buNone/>
              <a:defRPr sz="3000">
                <a:solidFill>
                  <a:srgbClr val="FFFFFF"/>
                </a:solidFill>
              </a:defRPr>
            </a:lvl9pPr>
          </a:lstStyle>
          <a:p/>
        </p:txBody>
      </p:sp>
      <p:sp>
        <p:nvSpPr>
          <p:cNvPr id="99" name="Google Shape;99;p14"/>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rgbClr val="FFFFFF"/>
              </a:buClr>
              <a:buSzPts val="1600"/>
              <a:buNone/>
              <a:defRPr sz="1600">
                <a:solidFill>
                  <a:srgbClr val="FFFFFF"/>
                </a:solidFill>
              </a:defRPr>
            </a:lvl1pPr>
            <a:lvl2pPr lvl="1" rtl="0">
              <a:lnSpc>
                <a:spcPct val="100000"/>
              </a:lnSpc>
              <a:spcBef>
                <a:spcPts val="0"/>
              </a:spcBef>
              <a:spcAft>
                <a:spcPts val="0"/>
              </a:spcAft>
              <a:buClr>
                <a:srgbClr val="FFFFFF"/>
              </a:buClr>
              <a:buSzPts val="1600"/>
              <a:buNone/>
              <a:defRPr sz="1600">
                <a:solidFill>
                  <a:srgbClr val="FFFFFF"/>
                </a:solidFill>
              </a:defRPr>
            </a:lvl2pPr>
            <a:lvl3pPr lvl="2" rtl="0">
              <a:lnSpc>
                <a:spcPct val="100000"/>
              </a:lnSpc>
              <a:spcBef>
                <a:spcPts val="0"/>
              </a:spcBef>
              <a:spcAft>
                <a:spcPts val="0"/>
              </a:spcAft>
              <a:buClr>
                <a:srgbClr val="FFFFFF"/>
              </a:buClr>
              <a:buSzPts val="1600"/>
              <a:buNone/>
              <a:defRPr sz="1600">
                <a:solidFill>
                  <a:srgbClr val="FFFFFF"/>
                </a:solidFill>
              </a:defRPr>
            </a:lvl3pPr>
            <a:lvl4pPr lvl="3" rtl="0">
              <a:lnSpc>
                <a:spcPct val="100000"/>
              </a:lnSpc>
              <a:spcBef>
                <a:spcPts val="0"/>
              </a:spcBef>
              <a:spcAft>
                <a:spcPts val="0"/>
              </a:spcAft>
              <a:buClr>
                <a:srgbClr val="FFFFFF"/>
              </a:buClr>
              <a:buSzPts val="1600"/>
              <a:buNone/>
              <a:defRPr sz="1600">
                <a:solidFill>
                  <a:srgbClr val="FFFFFF"/>
                </a:solidFill>
              </a:defRPr>
            </a:lvl4pPr>
            <a:lvl5pPr lvl="4" rtl="0">
              <a:lnSpc>
                <a:spcPct val="100000"/>
              </a:lnSpc>
              <a:spcBef>
                <a:spcPts val="0"/>
              </a:spcBef>
              <a:spcAft>
                <a:spcPts val="0"/>
              </a:spcAft>
              <a:buClr>
                <a:srgbClr val="FFFFFF"/>
              </a:buClr>
              <a:buSzPts val="1600"/>
              <a:buNone/>
              <a:defRPr sz="1600">
                <a:solidFill>
                  <a:srgbClr val="FFFFFF"/>
                </a:solidFill>
              </a:defRPr>
            </a:lvl5pPr>
            <a:lvl6pPr lvl="5" rtl="0">
              <a:lnSpc>
                <a:spcPct val="100000"/>
              </a:lnSpc>
              <a:spcBef>
                <a:spcPts val="0"/>
              </a:spcBef>
              <a:spcAft>
                <a:spcPts val="0"/>
              </a:spcAft>
              <a:buClr>
                <a:srgbClr val="FFFFFF"/>
              </a:buClr>
              <a:buSzPts val="1600"/>
              <a:buNone/>
              <a:defRPr sz="1600">
                <a:solidFill>
                  <a:srgbClr val="FFFFFF"/>
                </a:solidFill>
              </a:defRPr>
            </a:lvl6pPr>
            <a:lvl7pPr lvl="6" rtl="0">
              <a:lnSpc>
                <a:spcPct val="100000"/>
              </a:lnSpc>
              <a:spcBef>
                <a:spcPts val="0"/>
              </a:spcBef>
              <a:spcAft>
                <a:spcPts val="0"/>
              </a:spcAft>
              <a:buClr>
                <a:srgbClr val="FFFFFF"/>
              </a:buClr>
              <a:buSzPts val="1600"/>
              <a:buNone/>
              <a:defRPr sz="1600">
                <a:solidFill>
                  <a:srgbClr val="FFFFFF"/>
                </a:solidFill>
              </a:defRPr>
            </a:lvl7pPr>
            <a:lvl8pPr lvl="7" rtl="0">
              <a:lnSpc>
                <a:spcPct val="100000"/>
              </a:lnSpc>
              <a:spcBef>
                <a:spcPts val="0"/>
              </a:spcBef>
              <a:spcAft>
                <a:spcPts val="0"/>
              </a:spcAft>
              <a:buClr>
                <a:srgbClr val="FFFFFF"/>
              </a:buClr>
              <a:buSzPts val="1600"/>
              <a:buNone/>
              <a:defRPr sz="1600">
                <a:solidFill>
                  <a:srgbClr val="FFFFFF"/>
                </a:solidFill>
              </a:defRPr>
            </a:lvl8pPr>
            <a:lvl9pPr lvl="8" rtl="0">
              <a:lnSpc>
                <a:spcPct val="100000"/>
              </a:lnSpc>
              <a:spcBef>
                <a:spcPts val="0"/>
              </a:spcBef>
              <a:spcAft>
                <a:spcPts val="0"/>
              </a:spcAft>
              <a:buClr>
                <a:srgbClr val="FFFFFF"/>
              </a:buClr>
              <a:buSzPts val="1600"/>
              <a:buNone/>
              <a:defRPr sz="1600">
                <a:solidFill>
                  <a:srgbClr val="FFFFFF"/>
                </a:solidFill>
              </a:defRPr>
            </a:lvl9pPr>
          </a:lstStyle>
          <a:p/>
        </p:txBody>
      </p:sp>
      <p:sp>
        <p:nvSpPr>
          <p:cNvPr id="100" name="Google Shape;100;p14"/>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101" name="Google Shape;101;p1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xml"/><Relationship Id="rId3" Type="http://schemas.openxmlformats.org/officeDocument/2006/relationships/image" Target="../media/image8.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hyperlink" Target="https://arxiv.org/pdf/2103.06450.pdf"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hyperlink" Target="https://fki.tic.heia-fr.ch/databases/iam-handwriting-database"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7.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xml"/><Relationship Id="rId3" Type="http://schemas.openxmlformats.org/officeDocument/2006/relationships/image" Target="../media/image6.png"/><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15"/>
          <p:cNvSpPr txBox="1"/>
          <p:nvPr>
            <p:ph type="ctrTitle"/>
          </p:nvPr>
        </p:nvSpPr>
        <p:spPr>
          <a:xfrm>
            <a:off x="729450" y="1322450"/>
            <a:ext cx="3787800" cy="14469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3200"/>
              <a:t>Handwriting Recognition</a:t>
            </a:r>
            <a:endParaRPr sz="3200"/>
          </a:p>
          <a:p>
            <a:pPr indent="0" lvl="0" marL="0" rtl="0" algn="l">
              <a:spcBef>
                <a:spcPts val="0"/>
              </a:spcBef>
              <a:spcAft>
                <a:spcPts val="0"/>
              </a:spcAft>
              <a:buNone/>
            </a:pPr>
            <a:r>
              <a:t/>
            </a:r>
            <a:endParaRPr sz="3200"/>
          </a:p>
        </p:txBody>
      </p:sp>
      <p:sp>
        <p:nvSpPr>
          <p:cNvPr id="107" name="Google Shape;107;p15"/>
          <p:cNvSpPr txBox="1"/>
          <p:nvPr>
            <p:ph idx="1" type="subTitle"/>
          </p:nvPr>
        </p:nvSpPr>
        <p:spPr>
          <a:xfrm>
            <a:off x="729450" y="3731975"/>
            <a:ext cx="3787800" cy="82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 </a:t>
            </a:r>
            <a:endParaRPr/>
          </a:p>
        </p:txBody>
      </p:sp>
      <p:sp>
        <p:nvSpPr>
          <p:cNvPr id="108" name="Google Shape;108;p15"/>
          <p:cNvSpPr txBox="1"/>
          <p:nvPr/>
        </p:nvSpPr>
        <p:spPr>
          <a:xfrm>
            <a:off x="879450" y="3064775"/>
            <a:ext cx="29670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Heba Abdelrazzak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Ani Chitransh</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Ankit Pal</a:t>
            </a:r>
            <a:endParaRPr>
              <a:latin typeface="Lato"/>
              <a:ea typeface="Lato"/>
              <a:cs typeface="Lato"/>
              <a:sym typeface="Lato"/>
            </a:endParaRPr>
          </a:p>
        </p:txBody>
      </p:sp>
      <p:pic>
        <p:nvPicPr>
          <p:cNvPr id="109" name="Google Shape;109;p15"/>
          <p:cNvPicPr preferRelativeResize="0"/>
          <p:nvPr/>
        </p:nvPicPr>
        <p:blipFill>
          <a:blip r:embed="rId3">
            <a:alphaModFix/>
          </a:blip>
          <a:stretch>
            <a:fillRect/>
          </a:stretch>
        </p:blipFill>
        <p:spPr>
          <a:xfrm>
            <a:off x="4659300" y="692925"/>
            <a:ext cx="3886551" cy="3109176"/>
          </a:xfrm>
          <a:prstGeom prst="rect">
            <a:avLst/>
          </a:prstGeom>
          <a:noFill/>
          <a:ln>
            <a:noFill/>
          </a:ln>
        </p:spPr>
      </p:pic>
      <p:pic>
        <p:nvPicPr>
          <p:cNvPr id="110" name="Google Shape;110;p15"/>
          <p:cNvPicPr preferRelativeResize="0"/>
          <p:nvPr/>
        </p:nvPicPr>
        <p:blipFill rotWithShape="1">
          <a:blip r:embed="rId4">
            <a:alphaModFix/>
          </a:blip>
          <a:srcRect b="0" l="0" r="0" t="0"/>
          <a:stretch/>
        </p:blipFill>
        <p:spPr>
          <a:xfrm>
            <a:off x="5960595" y="4029850"/>
            <a:ext cx="1283967" cy="8313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168" name="Shape 168"/>
        <p:cNvGrpSpPr/>
        <p:nvPr/>
      </p:nvGrpSpPr>
      <p:grpSpPr>
        <a:xfrm>
          <a:off x="0" y="0"/>
          <a:ext cx="0" cy="0"/>
          <a:chOff x="0" y="0"/>
          <a:chExt cx="0" cy="0"/>
        </a:xfrm>
      </p:grpSpPr>
      <p:sp>
        <p:nvSpPr>
          <p:cNvPr id="169" name="Google Shape;169;p24"/>
          <p:cNvSpPr/>
          <p:nvPr/>
        </p:nvSpPr>
        <p:spPr>
          <a:xfrm rot="10592382">
            <a:off x="5513499" y="1379656"/>
            <a:ext cx="2689002" cy="2689002"/>
          </a:xfrm>
          <a:prstGeom prst="blockArc">
            <a:avLst>
              <a:gd fmla="val 2627839" name="adj1"/>
              <a:gd fmla="val 5880699" name="adj2"/>
              <a:gd fmla="val 7985" name="adj3"/>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24"/>
          <p:cNvSpPr txBox="1"/>
          <p:nvPr/>
        </p:nvSpPr>
        <p:spPr>
          <a:xfrm>
            <a:off x="417525" y="159900"/>
            <a:ext cx="1057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u="sng">
                <a:latin typeface="Lato"/>
                <a:ea typeface="Lato"/>
                <a:cs typeface="Lato"/>
                <a:sym typeface="Lato"/>
              </a:rPr>
              <a:t>Results</a:t>
            </a:r>
            <a:r>
              <a:rPr lang="en">
                <a:latin typeface="Lato"/>
                <a:ea typeface="Lato"/>
                <a:cs typeface="Lato"/>
                <a:sym typeface="Lato"/>
              </a:rPr>
              <a:t> : </a:t>
            </a:r>
            <a:endParaRPr>
              <a:latin typeface="Lato"/>
              <a:ea typeface="Lato"/>
              <a:cs typeface="Lato"/>
              <a:sym typeface="Lato"/>
            </a:endParaRPr>
          </a:p>
        </p:txBody>
      </p:sp>
      <p:sp>
        <p:nvSpPr>
          <p:cNvPr id="171" name="Google Shape;171;p24"/>
          <p:cNvSpPr txBox="1"/>
          <p:nvPr/>
        </p:nvSpPr>
        <p:spPr>
          <a:xfrm>
            <a:off x="266500" y="591000"/>
            <a:ext cx="5116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 F 1 score comparison of all the models </a:t>
            </a:r>
            <a:endParaRPr>
              <a:latin typeface="Lato"/>
              <a:ea typeface="Lato"/>
              <a:cs typeface="Lato"/>
              <a:sym typeface="Lato"/>
            </a:endParaRPr>
          </a:p>
        </p:txBody>
      </p:sp>
      <p:pic>
        <p:nvPicPr>
          <p:cNvPr id="172" name="Google Shape;172;p24"/>
          <p:cNvPicPr preferRelativeResize="0"/>
          <p:nvPr/>
        </p:nvPicPr>
        <p:blipFill>
          <a:blip r:embed="rId3">
            <a:alphaModFix/>
          </a:blip>
          <a:stretch>
            <a:fillRect/>
          </a:stretch>
        </p:blipFill>
        <p:spPr>
          <a:xfrm>
            <a:off x="1333875" y="991200"/>
            <a:ext cx="5854557" cy="3885802"/>
          </a:xfrm>
          <a:prstGeom prst="rect">
            <a:avLst/>
          </a:prstGeom>
          <a:noFill/>
          <a:ln>
            <a:noFill/>
          </a:ln>
        </p:spPr>
      </p:pic>
      <p:pic>
        <p:nvPicPr>
          <p:cNvPr id="173" name="Google Shape;173;p24"/>
          <p:cNvPicPr preferRelativeResize="0"/>
          <p:nvPr/>
        </p:nvPicPr>
        <p:blipFill>
          <a:blip r:embed="rId4">
            <a:alphaModFix/>
          </a:blip>
          <a:stretch>
            <a:fillRect/>
          </a:stretch>
        </p:blipFill>
        <p:spPr>
          <a:xfrm>
            <a:off x="7515375" y="809750"/>
            <a:ext cx="1538400" cy="7359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25"/>
          <p:cNvSpPr txBox="1"/>
          <p:nvPr>
            <p:ph type="title"/>
          </p:nvPr>
        </p:nvSpPr>
        <p:spPr>
          <a:xfrm>
            <a:off x="606600" y="524050"/>
            <a:ext cx="7688400" cy="852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Discussion</a:t>
            </a:r>
            <a:endParaRPr/>
          </a:p>
        </p:txBody>
      </p:sp>
      <p:sp>
        <p:nvSpPr>
          <p:cNvPr id="179" name="Google Shape;179;p25"/>
          <p:cNvSpPr txBox="1"/>
          <p:nvPr/>
        </p:nvSpPr>
        <p:spPr>
          <a:xfrm>
            <a:off x="681250" y="1277175"/>
            <a:ext cx="7200900" cy="3458700"/>
          </a:xfrm>
          <a:prstGeom prst="rect">
            <a:avLst/>
          </a:prstGeom>
          <a:solidFill>
            <a:schemeClr val="dk1"/>
          </a:solidFill>
          <a:ln>
            <a:noFill/>
          </a:ln>
        </p:spPr>
        <p:txBody>
          <a:bodyPr anchorCtr="0" anchor="t" bIns="91425" lIns="91425" spcFirstLastPara="1" rIns="91425" wrap="square" tIns="91425">
            <a:spAutoFit/>
          </a:bodyPr>
          <a:lstStyle/>
          <a:p>
            <a:pPr indent="-412750" lvl="0" marL="457200" rtl="0" algn="l">
              <a:lnSpc>
                <a:spcPct val="115000"/>
              </a:lnSpc>
              <a:spcBef>
                <a:spcPts val="600"/>
              </a:spcBef>
              <a:spcAft>
                <a:spcPts val="0"/>
              </a:spcAft>
              <a:buClr>
                <a:schemeClr val="lt1"/>
              </a:buClr>
              <a:buSzPts val="2900"/>
              <a:buChar char="⬡"/>
            </a:pPr>
            <a:r>
              <a:rPr lang="en">
                <a:solidFill>
                  <a:schemeClr val="lt1"/>
                </a:solidFill>
              </a:rPr>
              <a:t>We can use image to sequence model that does not use image segmentation. Replicating </a:t>
            </a:r>
            <a:r>
              <a:rPr lang="en" u="sng">
                <a:solidFill>
                  <a:schemeClr val="hlink"/>
                </a:solidFill>
                <a:hlinkClick r:id="rId3"/>
              </a:rPr>
              <a:t>Full Page Handwriting Recognition via Image to Sequence Extraction </a:t>
            </a:r>
            <a:endParaRPr>
              <a:solidFill>
                <a:schemeClr val="lt1"/>
              </a:solidFill>
            </a:endParaRPr>
          </a:p>
          <a:p>
            <a:pPr indent="-412750" lvl="0" marL="457200" rtl="0" algn="l">
              <a:lnSpc>
                <a:spcPct val="115000"/>
              </a:lnSpc>
              <a:spcBef>
                <a:spcPts val="600"/>
              </a:spcBef>
              <a:spcAft>
                <a:spcPts val="0"/>
              </a:spcAft>
              <a:buClr>
                <a:schemeClr val="lt1"/>
              </a:buClr>
              <a:buSzPts val="2900"/>
              <a:buChar char="⬡"/>
            </a:pPr>
            <a:r>
              <a:rPr lang="en">
                <a:solidFill>
                  <a:schemeClr val="lt1"/>
                </a:solidFill>
              </a:rPr>
              <a:t>We need lots of word images - hard to obtain these images and make sure every word is included, and then it would be computationally expensive to train the model. </a:t>
            </a:r>
            <a:endParaRPr>
              <a:solidFill>
                <a:schemeClr val="lt1"/>
              </a:solidFill>
            </a:endParaRPr>
          </a:p>
          <a:p>
            <a:pPr indent="-412750" lvl="0" marL="457200" rtl="0" algn="l">
              <a:lnSpc>
                <a:spcPct val="115000"/>
              </a:lnSpc>
              <a:spcBef>
                <a:spcPts val="600"/>
              </a:spcBef>
              <a:spcAft>
                <a:spcPts val="0"/>
              </a:spcAft>
              <a:buClr>
                <a:schemeClr val="lt1"/>
              </a:buClr>
              <a:buSzPts val="2900"/>
              <a:buChar char="⬡"/>
            </a:pPr>
            <a:r>
              <a:rPr lang="en">
                <a:solidFill>
                  <a:schemeClr val="lt1"/>
                </a:solidFill>
              </a:rPr>
              <a:t>All the life-like speech libraries are paid.</a:t>
            </a:r>
            <a:endParaRPr>
              <a:solidFill>
                <a:schemeClr val="lt1"/>
              </a:solidFill>
            </a:endParaRPr>
          </a:p>
          <a:p>
            <a:pPr indent="-412750" lvl="0" marL="457200" rtl="0" algn="l">
              <a:lnSpc>
                <a:spcPct val="115000"/>
              </a:lnSpc>
              <a:spcBef>
                <a:spcPts val="600"/>
              </a:spcBef>
              <a:spcAft>
                <a:spcPts val="0"/>
              </a:spcAft>
              <a:buClr>
                <a:schemeClr val="lt1"/>
              </a:buClr>
              <a:buSzPts val="2900"/>
              <a:buChar char="⬡"/>
            </a:pPr>
            <a:r>
              <a:rPr lang="en">
                <a:solidFill>
                  <a:schemeClr val="lt1"/>
                </a:solidFill>
              </a:rPr>
              <a:t>Traditions ML models do not work really well. </a:t>
            </a:r>
            <a:endParaRPr>
              <a:solidFill>
                <a:schemeClr val="lt1"/>
              </a:solidFill>
            </a:endParaRPr>
          </a:p>
          <a:p>
            <a:pPr indent="0" lvl="0" marL="0" rtl="0" algn="l">
              <a:lnSpc>
                <a:spcPct val="115000"/>
              </a:lnSpc>
              <a:spcBef>
                <a:spcPts val="0"/>
              </a:spcBef>
              <a:spcAft>
                <a:spcPts val="0"/>
              </a:spcAft>
              <a:buNone/>
            </a:pPr>
            <a:r>
              <a:t/>
            </a:r>
            <a:endParaRPr sz="1600">
              <a:latin typeface="Lato"/>
              <a:ea typeface="Lato"/>
              <a:cs typeface="Lato"/>
              <a:sym typeface="La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26"/>
          <p:cNvSpPr txBox="1"/>
          <p:nvPr>
            <p:ph type="title"/>
          </p:nvPr>
        </p:nvSpPr>
        <p:spPr>
          <a:xfrm>
            <a:off x="606600" y="524050"/>
            <a:ext cx="7688400" cy="852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3300"/>
              <a:t>Demo</a:t>
            </a:r>
            <a:endParaRPr sz="3300"/>
          </a:p>
        </p:txBody>
      </p:sp>
      <p:sp>
        <p:nvSpPr>
          <p:cNvPr id="185" name="Google Shape;185;p26"/>
          <p:cNvSpPr txBox="1"/>
          <p:nvPr/>
        </p:nvSpPr>
        <p:spPr>
          <a:xfrm>
            <a:off x="681250" y="1277175"/>
            <a:ext cx="7200900" cy="678900"/>
          </a:xfrm>
          <a:prstGeom prst="rect">
            <a:avLst/>
          </a:prstGeom>
          <a:solidFill>
            <a:schemeClr val="dk1"/>
          </a:solidFill>
          <a:ln>
            <a:noFill/>
          </a:ln>
        </p:spPr>
        <p:txBody>
          <a:bodyPr anchorCtr="0" anchor="t" bIns="91425" lIns="91425" spcFirstLastPara="1" rIns="91425" wrap="square" tIns="91425">
            <a:spAutoFit/>
          </a:bodyPr>
          <a:lstStyle/>
          <a:p>
            <a:pPr indent="0" lvl="0" marL="457200" rtl="0" algn="l">
              <a:lnSpc>
                <a:spcPct val="115000"/>
              </a:lnSpc>
              <a:spcBef>
                <a:spcPts val="600"/>
              </a:spcBef>
              <a:spcAft>
                <a:spcPts val="0"/>
              </a:spcAft>
              <a:buNone/>
            </a:pPr>
            <a:r>
              <a:t/>
            </a:r>
            <a:endParaRPr>
              <a:solidFill>
                <a:schemeClr val="lt1"/>
              </a:solidFill>
            </a:endParaRPr>
          </a:p>
          <a:p>
            <a:pPr indent="0" lvl="0" marL="0" rtl="0" algn="l">
              <a:lnSpc>
                <a:spcPct val="115000"/>
              </a:lnSpc>
              <a:spcBef>
                <a:spcPts val="0"/>
              </a:spcBef>
              <a:spcAft>
                <a:spcPts val="0"/>
              </a:spcAft>
              <a:buNone/>
            </a:pPr>
            <a:r>
              <a:t/>
            </a:r>
            <a:endParaRPr sz="1600">
              <a:latin typeface="Lato"/>
              <a:ea typeface="Lato"/>
              <a:cs typeface="Lato"/>
              <a:sym typeface="La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27"/>
          <p:cNvSpPr txBox="1"/>
          <p:nvPr>
            <p:ph type="title"/>
          </p:nvPr>
        </p:nvSpPr>
        <p:spPr>
          <a:xfrm>
            <a:off x="730000" y="1318650"/>
            <a:ext cx="3300900" cy="689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3000"/>
              <a:t>Future Work</a:t>
            </a:r>
            <a:endParaRPr sz="3000"/>
          </a:p>
        </p:txBody>
      </p:sp>
      <p:sp>
        <p:nvSpPr>
          <p:cNvPr id="191" name="Google Shape;191;p27"/>
          <p:cNvSpPr txBox="1"/>
          <p:nvPr/>
        </p:nvSpPr>
        <p:spPr>
          <a:xfrm>
            <a:off x="5207600" y="3521563"/>
            <a:ext cx="3300900" cy="516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t/>
            </a:r>
            <a:endParaRPr sz="1100">
              <a:solidFill>
                <a:schemeClr val="accent1"/>
              </a:solidFill>
              <a:latin typeface="Lato"/>
              <a:ea typeface="Lato"/>
              <a:cs typeface="Lato"/>
              <a:sym typeface="Lato"/>
            </a:endParaRPr>
          </a:p>
        </p:txBody>
      </p:sp>
      <p:sp>
        <p:nvSpPr>
          <p:cNvPr id="192" name="Google Shape;192;p27"/>
          <p:cNvSpPr txBox="1"/>
          <p:nvPr/>
        </p:nvSpPr>
        <p:spPr>
          <a:xfrm>
            <a:off x="5074575" y="301100"/>
            <a:ext cx="3178200" cy="4051200"/>
          </a:xfrm>
          <a:prstGeom prst="rect">
            <a:avLst/>
          </a:prstGeom>
          <a:noFill/>
          <a:ln>
            <a:noFill/>
          </a:ln>
        </p:spPr>
        <p:txBody>
          <a:bodyPr anchorCtr="0" anchor="t" bIns="91425" lIns="91425" spcFirstLastPara="1" rIns="91425" wrap="square" tIns="91425">
            <a:spAutoFit/>
          </a:bodyPr>
          <a:lstStyle/>
          <a:p>
            <a:pPr indent="-349250" lvl="0" marL="457200" rtl="0" algn="l">
              <a:lnSpc>
                <a:spcPct val="115000"/>
              </a:lnSpc>
              <a:spcBef>
                <a:spcPts val="300"/>
              </a:spcBef>
              <a:spcAft>
                <a:spcPts val="0"/>
              </a:spcAft>
              <a:buSzPts val="1900"/>
              <a:buFont typeface="Lato"/>
              <a:buChar char="●"/>
            </a:pPr>
            <a:r>
              <a:rPr lang="en" sz="1200">
                <a:solidFill>
                  <a:srgbClr val="24292F"/>
                </a:solidFill>
              </a:rPr>
              <a:t>The traditional models do not perform well so using Neural network models can probably increase the performance. </a:t>
            </a:r>
            <a:endParaRPr sz="1200">
              <a:solidFill>
                <a:srgbClr val="24292F"/>
              </a:solidFill>
            </a:endParaRPr>
          </a:p>
          <a:p>
            <a:pPr indent="-349250" lvl="0" marL="457200" rtl="0" algn="l">
              <a:lnSpc>
                <a:spcPct val="115000"/>
              </a:lnSpc>
              <a:spcBef>
                <a:spcPts val="0"/>
              </a:spcBef>
              <a:spcAft>
                <a:spcPts val="0"/>
              </a:spcAft>
              <a:buSzPts val="1900"/>
              <a:buFont typeface="Lato"/>
              <a:buChar char="●"/>
            </a:pPr>
            <a:r>
              <a:rPr lang="en" sz="1200">
                <a:solidFill>
                  <a:srgbClr val="24292F"/>
                </a:solidFill>
              </a:rPr>
              <a:t>We have a lot of images to select for each word, sometimes no images at all, so trying Image to Sequence architecture should be preferred.  </a:t>
            </a:r>
            <a:endParaRPr sz="1200">
              <a:solidFill>
                <a:srgbClr val="24292F"/>
              </a:solidFill>
            </a:endParaRPr>
          </a:p>
          <a:p>
            <a:pPr indent="-349250" lvl="0" marL="457200" rtl="0" algn="l">
              <a:lnSpc>
                <a:spcPct val="115000"/>
              </a:lnSpc>
              <a:spcBef>
                <a:spcPts val="0"/>
              </a:spcBef>
              <a:spcAft>
                <a:spcPts val="0"/>
              </a:spcAft>
              <a:buSzPts val="1900"/>
              <a:buFont typeface="Lato"/>
              <a:buChar char="●"/>
            </a:pPr>
            <a:r>
              <a:rPr lang="en" sz="1200">
                <a:solidFill>
                  <a:srgbClr val="24292F"/>
                </a:solidFill>
              </a:rPr>
              <a:t>Emotions are important when you are reading something to make it clear like sad, happy or excited. Introducing emotions to words can be a wide aspect to look at. </a:t>
            </a:r>
            <a:endParaRPr sz="1200">
              <a:solidFill>
                <a:srgbClr val="24292F"/>
              </a:solidFill>
            </a:endParaRPr>
          </a:p>
          <a:p>
            <a:pPr indent="-349250" lvl="0" marL="457200" rtl="0" algn="l">
              <a:lnSpc>
                <a:spcPct val="115000"/>
              </a:lnSpc>
              <a:spcBef>
                <a:spcPts val="0"/>
              </a:spcBef>
              <a:spcAft>
                <a:spcPts val="0"/>
              </a:spcAft>
              <a:buSzPts val="1900"/>
              <a:buFont typeface="Lato"/>
              <a:buChar char="●"/>
            </a:pPr>
            <a:r>
              <a:rPr lang="en" sz="1200">
                <a:solidFill>
                  <a:srgbClr val="24292F"/>
                </a:solidFill>
              </a:rPr>
              <a:t>We can always take a look at the large &amp; synthetic datasets to work on more images.</a:t>
            </a:r>
            <a:endParaRPr sz="1900">
              <a:latin typeface="Lato"/>
              <a:ea typeface="Lato"/>
              <a:cs typeface="Lato"/>
              <a:sym typeface="La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28"/>
          <p:cNvSpPr txBox="1"/>
          <p:nvPr>
            <p:ph type="title"/>
          </p:nvPr>
        </p:nvSpPr>
        <p:spPr>
          <a:xfrm>
            <a:off x="6761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3000"/>
              <a:t>Conclusion</a:t>
            </a:r>
            <a:endParaRPr sz="3000"/>
          </a:p>
        </p:txBody>
      </p:sp>
      <p:sp>
        <p:nvSpPr>
          <p:cNvPr id="198" name="Google Shape;198;p28"/>
          <p:cNvSpPr txBox="1"/>
          <p:nvPr/>
        </p:nvSpPr>
        <p:spPr>
          <a:xfrm>
            <a:off x="729450" y="2854675"/>
            <a:ext cx="3000000" cy="1108200"/>
          </a:xfrm>
          <a:prstGeom prst="rect">
            <a:avLst/>
          </a:prstGeom>
          <a:noFill/>
          <a:ln>
            <a:noFill/>
          </a:ln>
        </p:spPr>
        <p:txBody>
          <a:bodyPr anchorCtr="0" anchor="t" bIns="91425" lIns="91425" spcFirstLastPara="1" rIns="91425" wrap="square" tIns="91425">
            <a:normAutofit/>
          </a:bodyPr>
          <a:lstStyle/>
          <a:p>
            <a:pPr indent="0" lvl="0" marL="0" rtl="0" algn="just">
              <a:spcBef>
                <a:spcPts val="0"/>
              </a:spcBef>
              <a:spcAft>
                <a:spcPts val="0"/>
              </a:spcAft>
              <a:buNone/>
            </a:pPr>
            <a:r>
              <a:t/>
            </a:r>
            <a:endParaRPr b="1" sz="2700">
              <a:solidFill>
                <a:schemeClr val="dk2"/>
              </a:solidFill>
              <a:latin typeface="Raleway"/>
              <a:ea typeface="Raleway"/>
              <a:cs typeface="Raleway"/>
              <a:sym typeface="Raleway"/>
            </a:endParaRPr>
          </a:p>
        </p:txBody>
      </p:sp>
      <p:sp>
        <p:nvSpPr>
          <p:cNvPr id="199" name="Google Shape;199;p28"/>
          <p:cNvSpPr txBox="1"/>
          <p:nvPr/>
        </p:nvSpPr>
        <p:spPr>
          <a:xfrm>
            <a:off x="798400" y="3961275"/>
            <a:ext cx="7345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Lato"/>
              <a:ea typeface="Lato"/>
              <a:cs typeface="Lato"/>
              <a:sym typeface="Lato"/>
            </a:endParaRPr>
          </a:p>
        </p:txBody>
      </p:sp>
      <p:sp>
        <p:nvSpPr>
          <p:cNvPr id="200" name="Google Shape;200;p28"/>
          <p:cNvSpPr txBox="1"/>
          <p:nvPr/>
        </p:nvSpPr>
        <p:spPr>
          <a:xfrm>
            <a:off x="648500" y="2105375"/>
            <a:ext cx="8243700" cy="1911600"/>
          </a:xfrm>
          <a:prstGeom prst="rect">
            <a:avLst/>
          </a:prstGeom>
          <a:noFill/>
          <a:ln>
            <a:noFill/>
          </a:ln>
        </p:spPr>
        <p:txBody>
          <a:bodyPr anchorCtr="0" anchor="t" bIns="91425" lIns="91425" spcFirstLastPara="1" rIns="91425" wrap="square" tIns="91425">
            <a:spAutoFit/>
          </a:bodyPr>
          <a:lstStyle/>
          <a:p>
            <a:pPr indent="-298450" lvl="0" marL="457200" rtl="0" algn="l">
              <a:lnSpc>
                <a:spcPct val="115000"/>
              </a:lnSpc>
              <a:spcBef>
                <a:spcPts val="0"/>
              </a:spcBef>
              <a:spcAft>
                <a:spcPts val="0"/>
              </a:spcAft>
              <a:buSzPts val="1100"/>
              <a:buChar char="●"/>
            </a:pPr>
            <a:r>
              <a:rPr lang="en" sz="1100"/>
              <a:t>We did handwriting recognition using different traditional models and image segmentation. The model with the best performance was Support Vector Machines.</a:t>
            </a:r>
            <a:endParaRPr sz="1100"/>
          </a:p>
          <a:p>
            <a:pPr indent="-298450" lvl="0" marL="457200" rtl="0" algn="l">
              <a:lnSpc>
                <a:spcPct val="115000"/>
              </a:lnSpc>
              <a:spcBef>
                <a:spcPts val="0"/>
              </a:spcBef>
              <a:spcAft>
                <a:spcPts val="0"/>
              </a:spcAft>
              <a:buSzPts val="1100"/>
              <a:buChar char="●"/>
            </a:pPr>
            <a:r>
              <a:rPr lang="en" sz="1100"/>
              <a:t>This model is easy to replicate and makes it easy to understand.</a:t>
            </a:r>
            <a:endParaRPr sz="1100"/>
          </a:p>
          <a:p>
            <a:pPr indent="-298450" lvl="0" marL="457200" rtl="0" algn="l">
              <a:lnSpc>
                <a:spcPct val="115000"/>
              </a:lnSpc>
              <a:spcBef>
                <a:spcPts val="0"/>
              </a:spcBef>
              <a:spcAft>
                <a:spcPts val="0"/>
              </a:spcAft>
              <a:buSzPts val="1100"/>
              <a:buChar char="●"/>
            </a:pPr>
            <a:r>
              <a:rPr lang="en" sz="1100"/>
              <a:t>The image segmentation approach requires a lot of training data for each word, in order to predict accurately. It does not perform well when the data changes for e.g. curved text, change in height and width, and formatting and indentation is not always preserved. </a:t>
            </a:r>
            <a:endParaRPr sz="1100"/>
          </a:p>
          <a:p>
            <a:pPr indent="-298450" lvl="0" marL="457200" rtl="0" algn="l">
              <a:lnSpc>
                <a:spcPct val="115000"/>
              </a:lnSpc>
              <a:spcBef>
                <a:spcPts val="0"/>
              </a:spcBef>
              <a:spcAft>
                <a:spcPts val="0"/>
              </a:spcAft>
              <a:buSzPts val="1100"/>
              <a:buChar char="●"/>
            </a:pPr>
            <a:r>
              <a:rPr lang="en" sz="1100"/>
              <a:t>So, Image to Sequence architecture with Neural Networks implementation seems to be a better method, however it may not be as easily replicated as it is more complex and requires more computational resources. </a:t>
            </a:r>
            <a:endParaRPr sz="1100"/>
          </a:p>
          <a:p>
            <a:pPr indent="0" lvl="0" marL="0" rtl="0" algn="l">
              <a:lnSpc>
                <a:spcPct val="115000"/>
              </a:lnSpc>
              <a:spcBef>
                <a:spcPts val="0"/>
              </a:spcBef>
              <a:spcAft>
                <a:spcPts val="0"/>
              </a:spcAft>
              <a:buNone/>
            </a:pPr>
            <a:r>
              <a:t/>
            </a:r>
            <a:endParaRPr sz="11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04" name="Shape 204"/>
        <p:cNvGrpSpPr/>
        <p:nvPr/>
      </p:nvGrpSpPr>
      <p:grpSpPr>
        <a:xfrm>
          <a:off x="0" y="0"/>
          <a:ext cx="0" cy="0"/>
          <a:chOff x="0" y="0"/>
          <a:chExt cx="0" cy="0"/>
        </a:xfrm>
      </p:grpSpPr>
      <p:sp>
        <p:nvSpPr>
          <p:cNvPr id="205" name="Google Shape;205;p29"/>
          <p:cNvSpPr txBox="1"/>
          <p:nvPr>
            <p:ph type="title"/>
          </p:nvPr>
        </p:nvSpPr>
        <p:spPr>
          <a:xfrm>
            <a:off x="727800" y="2090125"/>
            <a:ext cx="7688400" cy="1518600"/>
          </a:xfrm>
          <a:prstGeom prst="rect">
            <a:avLst/>
          </a:prstGeom>
        </p:spPr>
        <p:txBody>
          <a:bodyPr anchorCtr="0" anchor="t" bIns="91425" lIns="91425" spcFirstLastPara="1" rIns="91425" wrap="square" tIns="91425">
            <a:normAutofit/>
          </a:bodyPr>
          <a:lstStyle/>
          <a:p>
            <a:pPr indent="0" lvl="0" marL="0" rtl="0" algn="ctr">
              <a:lnSpc>
                <a:spcPct val="200000"/>
              </a:lnSpc>
              <a:spcBef>
                <a:spcPts val="0"/>
              </a:spcBef>
              <a:spcAft>
                <a:spcPts val="0"/>
              </a:spcAft>
              <a:buNone/>
            </a:pPr>
            <a:r>
              <a:rPr lang="en"/>
              <a:t>Thank you!</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114" name="Shape 114"/>
        <p:cNvGrpSpPr/>
        <p:nvPr/>
      </p:nvGrpSpPr>
      <p:grpSpPr>
        <a:xfrm>
          <a:off x="0" y="0"/>
          <a:ext cx="0" cy="0"/>
          <a:chOff x="0" y="0"/>
          <a:chExt cx="0" cy="0"/>
        </a:xfrm>
      </p:grpSpPr>
      <p:sp>
        <p:nvSpPr>
          <p:cNvPr id="115" name="Google Shape;115;p16"/>
          <p:cNvSpPr txBox="1"/>
          <p:nvPr>
            <p:ph type="title"/>
          </p:nvPr>
        </p:nvSpPr>
        <p:spPr>
          <a:xfrm>
            <a:off x="213200" y="1322450"/>
            <a:ext cx="3064800" cy="765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Introduction</a:t>
            </a:r>
            <a:endParaRPr/>
          </a:p>
        </p:txBody>
      </p:sp>
      <p:sp>
        <p:nvSpPr>
          <p:cNvPr id="116" name="Google Shape;116;p16"/>
          <p:cNvSpPr txBox="1"/>
          <p:nvPr>
            <p:ph idx="4294967295" type="subTitle"/>
          </p:nvPr>
        </p:nvSpPr>
        <p:spPr>
          <a:xfrm>
            <a:off x="3436225" y="962100"/>
            <a:ext cx="5186700" cy="3667200"/>
          </a:xfrm>
          <a:prstGeom prst="rect">
            <a:avLst/>
          </a:prstGeom>
        </p:spPr>
        <p:txBody>
          <a:bodyPr anchorCtr="0" anchor="t" bIns="91425" lIns="91425" spcFirstLastPara="1" rIns="91425" wrap="square" tIns="91425">
            <a:normAutofit fontScale="85000" lnSpcReduction="20000"/>
          </a:bodyPr>
          <a:lstStyle/>
          <a:p>
            <a:pPr indent="-336550" lvl="0" marL="457200" rtl="0" algn="l">
              <a:spcBef>
                <a:spcPts val="0"/>
              </a:spcBef>
              <a:spcAft>
                <a:spcPts val="0"/>
              </a:spcAft>
              <a:buClr>
                <a:schemeClr val="lt1"/>
              </a:buClr>
              <a:buSzPct val="83333"/>
              <a:buChar char="➔"/>
            </a:pPr>
            <a:r>
              <a:rPr lang="en" sz="2400">
                <a:solidFill>
                  <a:schemeClr val="lt1"/>
                </a:solidFill>
                <a:latin typeface="Montserrat"/>
                <a:ea typeface="Montserrat"/>
                <a:cs typeface="Montserrat"/>
                <a:sym typeface="Montserrat"/>
              </a:rPr>
              <a:t>Visually impaired people are dependent on other people to help them read handwritten notes.</a:t>
            </a:r>
            <a:endParaRPr sz="2000">
              <a:solidFill>
                <a:schemeClr val="lt1"/>
              </a:solidFill>
            </a:endParaRPr>
          </a:p>
          <a:p>
            <a:pPr indent="-336550" lvl="0" marL="457200" rtl="0" algn="l">
              <a:spcBef>
                <a:spcPts val="0"/>
              </a:spcBef>
              <a:spcAft>
                <a:spcPts val="0"/>
              </a:spcAft>
              <a:buClr>
                <a:schemeClr val="lt1"/>
              </a:buClr>
              <a:buSzPct val="83333"/>
              <a:buChar char="➔"/>
            </a:pPr>
            <a:r>
              <a:rPr lang="en" sz="2400">
                <a:solidFill>
                  <a:schemeClr val="lt1"/>
                </a:solidFill>
                <a:latin typeface="Montserrat"/>
                <a:ea typeface="Montserrat"/>
                <a:cs typeface="Montserrat"/>
                <a:sym typeface="Montserrat"/>
              </a:rPr>
              <a:t>Our objective is to build a model that will take images of handwritten text and convert it to speech.</a:t>
            </a:r>
            <a:endParaRPr sz="2000">
              <a:solidFill>
                <a:schemeClr val="lt1"/>
              </a:solidFill>
            </a:endParaRPr>
          </a:p>
          <a:p>
            <a:pPr indent="-336550" lvl="0" marL="457200" rtl="0" algn="l">
              <a:spcBef>
                <a:spcPts val="0"/>
              </a:spcBef>
              <a:spcAft>
                <a:spcPts val="0"/>
              </a:spcAft>
              <a:buClr>
                <a:schemeClr val="lt1"/>
              </a:buClr>
              <a:buSzPct val="83333"/>
              <a:buChar char="➔"/>
            </a:pPr>
            <a:r>
              <a:rPr lang="en" sz="2400">
                <a:solidFill>
                  <a:schemeClr val="lt1"/>
                </a:solidFill>
                <a:latin typeface="Montserrat"/>
                <a:ea typeface="Montserrat"/>
                <a:cs typeface="Montserrat"/>
                <a:sym typeface="Montserrat"/>
              </a:rPr>
              <a:t>Great social impact &amp; can solve accessibility issues.</a:t>
            </a:r>
            <a:endParaRPr sz="2000">
              <a:solidFill>
                <a:schemeClr val="lt1"/>
              </a:solidFill>
            </a:endParaRPr>
          </a:p>
          <a:p>
            <a:pPr indent="0" lvl="0" marL="457200" rtl="0" algn="l">
              <a:lnSpc>
                <a:spcPct val="150000"/>
              </a:lnSpc>
              <a:spcBef>
                <a:spcPts val="0"/>
              </a:spcBef>
              <a:spcAft>
                <a:spcPts val="0"/>
              </a:spcAft>
              <a:buNone/>
            </a:pPr>
            <a:r>
              <a:t/>
            </a:r>
            <a:endParaRPr sz="2000">
              <a:solidFill>
                <a:srgbClr val="FFFFFF"/>
              </a:solidFill>
            </a:endParaRPr>
          </a:p>
          <a:p>
            <a:pPr indent="0" lvl="0" marL="457200" rtl="0" algn="l">
              <a:lnSpc>
                <a:spcPct val="150000"/>
              </a:lnSpc>
              <a:spcBef>
                <a:spcPts val="1200"/>
              </a:spcBef>
              <a:spcAft>
                <a:spcPts val="1200"/>
              </a:spcAft>
              <a:buNone/>
            </a:pPr>
            <a:r>
              <a:t/>
            </a:r>
            <a:endParaRPr sz="22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20" name="Shape 120"/>
        <p:cNvGrpSpPr/>
        <p:nvPr/>
      </p:nvGrpSpPr>
      <p:grpSpPr>
        <a:xfrm>
          <a:off x="0" y="0"/>
          <a:ext cx="0" cy="0"/>
          <a:chOff x="0" y="0"/>
          <a:chExt cx="0" cy="0"/>
        </a:xfrm>
      </p:grpSpPr>
      <p:sp>
        <p:nvSpPr>
          <p:cNvPr id="121" name="Google Shape;121;p17"/>
          <p:cNvSpPr txBox="1"/>
          <p:nvPr>
            <p:ph type="title"/>
          </p:nvPr>
        </p:nvSpPr>
        <p:spPr>
          <a:xfrm>
            <a:off x="729450" y="1322450"/>
            <a:ext cx="7688400" cy="3299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2822"/>
              <a:t>Knowledge Gap</a:t>
            </a:r>
            <a:endParaRPr sz="2822"/>
          </a:p>
          <a:p>
            <a:pPr indent="0" lvl="0" marL="0" rtl="0" algn="l">
              <a:spcBef>
                <a:spcPts val="0"/>
              </a:spcBef>
              <a:spcAft>
                <a:spcPts val="0"/>
              </a:spcAft>
              <a:buNone/>
            </a:pPr>
            <a:r>
              <a:t/>
            </a:r>
            <a:endParaRPr/>
          </a:p>
          <a:p>
            <a:pPr indent="-298449" lvl="0" marL="457200" rtl="0" algn="l">
              <a:lnSpc>
                <a:spcPct val="115000"/>
              </a:lnSpc>
              <a:spcBef>
                <a:spcPts val="0"/>
              </a:spcBef>
              <a:spcAft>
                <a:spcPts val="0"/>
              </a:spcAft>
              <a:buClr>
                <a:schemeClr val="lt1"/>
              </a:buClr>
              <a:buSzPct val="75342"/>
              <a:buFont typeface="Arial"/>
              <a:buChar char="●"/>
            </a:pPr>
            <a:r>
              <a:rPr b="0" lang="en" sz="1622">
                <a:latin typeface="Montserrat"/>
                <a:ea typeface="Montserrat"/>
                <a:cs typeface="Montserrat"/>
                <a:sym typeface="Montserrat"/>
              </a:rPr>
              <a:t>There are many models that have attempted to convert handwriting to text using CNN &amp; RNN on the IAM dataset. </a:t>
            </a:r>
            <a:endParaRPr b="0" sz="1622">
              <a:latin typeface="Montserrat"/>
              <a:ea typeface="Montserrat"/>
              <a:cs typeface="Montserrat"/>
              <a:sym typeface="Montserrat"/>
            </a:endParaRPr>
          </a:p>
          <a:p>
            <a:pPr indent="-298449" lvl="0" marL="457200" rtl="0" algn="l">
              <a:lnSpc>
                <a:spcPct val="115000"/>
              </a:lnSpc>
              <a:spcBef>
                <a:spcPts val="0"/>
              </a:spcBef>
              <a:spcAft>
                <a:spcPts val="0"/>
              </a:spcAft>
              <a:buClr>
                <a:schemeClr val="lt1"/>
              </a:buClr>
              <a:buSzPct val="75342"/>
              <a:buFont typeface="Arial"/>
              <a:buChar char="●"/>
            </a:pPr>
            <a:r>
              <a:rPr b="0" lang="en" sz="1622">
                <a:latin typeface="Montserrat"/>
                <a:ea typeface="Montserrat"/>
                <a:cs typeface="Montserrat"/>
                <a:sym typeface="Montserrat"/>
              </a:rPr>
              <a:t>Our effort is focused on trying other traditional models to find a better solution. </a:t>
            </a:r>
            <a:endParaRPr b="0" sz="1622">
              <a:latin typeface="Montserrat"/>
              <a:ea typeface="Montserrat"/>
              <a:cs typeface="Montserrat"/>
              <a:sym typeface="Montserrat"/>
            </a:endParaRPr>
          </a:p>
          <a:p>
            <a:pPr indent="-298449" lvl="0" marL="457200" rtl="0" algn="l">
              <a:lnSpc>
                <a:spcPct val="115000"/>
              </a:lnSpc>
              <a:spcBef>
                <a:spcPts val="0"/>
              </a:spcBef>
              <a:spcAft>
                <a:spcPts val="0"/>
              </a:spcAft>
              <a:buClr>
                <a:schemeClr val="lt1"/>
              </a:buClr>
              <a:buSzPct val="75342"/>
              <a:buFont typeface="Arial"/>
              <a:buChar char="●"/>
            </a:pPr>
            <a:r>
              <a:rPr b="0" lang="en" sz="1622">
                <a:latin typeface="Montserrat"/>
                <a:ea typeface="Montserrat"/>
                <a:cs typeface="Montserrat"/>
                <a:sym typeface="Montserrat"/>
              </a:rPr>
              <a:t>We used KNN, Random Forest &amp; Naive Bayes to convert handwritten images to text. </a:t>
            </a:r>
            <a:endParaRPr b="0" sz="1622">
              <a:latin typeface="Montserrat"/>
              <a:ea typeface="Montserrat"/>
              <a:cs typeface="Montserrat"/>
              <a:sym typeface="Montserrat"/>
            </a:endParaRPr>
          </a:p>
          <a:p>
            <a:pPr indent="-325755" lvl="0" marL="457200" rtl="0" algn="l">
              <a:lnSpc>
                <a:spcPct val="115000"/>
              </a:lnSpc>
              <a:spcBef>
                <a:spcPts val="0"/>
              </a:spcBef>
              <a:spcAft>
                <a:spcPts val="0"/>
              </a:spcAft>
              <a:buClr>
                <a:schemeClr val="lt1"/>
              </a:buClr>
              <a:buSzPct val="104794"/>
              <a:buFont typeface="Arial"/>
              <a:buChar char="●"/>
            </a:pPr>
            <a:r>
              <a:rPr b="0" lang="en" sz="1622">
                <a:latin typeface="Montserrat"/>
                <a:ea typeface="Montserrat"/>
                <a:cs typeface="Montserrat"/>
                <a:sym typeface="Montserrat"/>
              </a:rPr>
              <a:t>Additionally, we are also converting handwritten text to life-like speech.</a:t>
            </a:r>
            <a:r>
              <a:rPr b="0" lang="en" sz="2400">
                <a:latin typeface="Montserrat"/>
                <a:ea typeface="Montserrat"/>
                <a:cs typeface="Montserrat"/>
                <a:sym typeface="Montserrat"/>
              </a:rPr>
              <a:t> </a:t>
            </a:r>
            <a:endParaRPr b="0" sz="2400">
              <a:latin typeface="Montserrat"/>
              <a:ea typeface="Montserrat"/>
              <a:cs typeface="Montserrat"/>
              <a:sym typeface="Montserrat"/>
            </a:endParaRPr>
          </a:p>
          <a:p>
            <a:pPr indent="0" lvl="0" marL="0" rtl="0" algn="l">
              <a:spcBef>
                <a:spcPts val="0"/>
              </a:spcBef>
              <a:spcAft>
                <a:spcPts val="0"/>
              </a:spcAft>
              <a:buNone/>
            </a:pPr>
            <a:r>
              <a:t/>
            </a:r>
            <a:endParaRPr sz="2600"/>
          </a:p>
        </p:txBody>
      </p:sp>
    </p:spTree>
  </p:cSld>
  <p:clrMapOvr>
    <a:masterClrMapping/>
  </p:clrMapOvr>
  <mc:AlternateContent>
    <mc:Choice Requires="p14">
      <p:transition spd="slow" p14:dur="1000">
        <p:push/>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18"/>
          <p:cNvSpPr txBox="1"/>
          <p:nvPr>
            <p:ph type="title"/>
          </p:nvPr>
        </p:nvSpPr>
        <p:spPr>
          <a:xfrm>
            <a:off x="849475" y="1318650"/>
            <a:ext cx="3414600" cy="1355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Purpose of Study:</a:t>
            </a:r>
            <a:endParaRPr/>
          </a:p>
          <a:p>
            <a:pPr indent="0" lvl="0" marL="0" rtl="0" algn="l">
              <a:spcBef>
                <a:spcPts val="0"/>
              </a:spcBef>
              <a:spcAft>
                <a:spcPts val="0"/>
              </a:spcAft>
              <a:buNone/>
            </a:pPr>
            <a:r>
              <a:rPr lang="en"/>
              <a:t>Hypothesis</a:t>
            </a:r>
            <a:endParaRPr/>
          </a:p>
        </p:txBody>
      </p:sp>
      <p:sp>
        <p:nvSpPr>
          <p:cNvPr id="127" name="Google Shape;127;p18"/>
          <p:cNvSpPr txBox="1"/>
          <p:nvPr>
            <p:ph idx="2" type="body"/>
          </p:nvPr>
        </p:nvSpPr>
        <p:spPr>
          <a:xfrm>
            <a:off x="5174225" y="935100"/>
            <a:ext cx="3374400" cy="3025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a:p>
            <a:pPr indent="0" lvl="0" marL="0" rtl="0" algn="l">
              <a:lnSpc>
                <a:spcPct val="115000"/>
              </a:lnSpc>
              <a:spcBef>
                <a:spcPts val="1200"/>
              </a:spcBef>
              <a:spcAft>
                <a:spcPts val="1200"/>
              </a:spcAft>
              <a:buNone/>
            </a:pPr>
            <a:r>
              <a:t/>
            </a:r>
            <a:endParaRPr/>
          </a:p>
        </p:txBody>
      </p:sp>
      <p:sp>
        <p:nvSpPr>
          <p:cNvPr id="128" name="Google Shape;128;p18"/>
          <p:cNvSpPr txBox="1"/>
          <p:nvPr/>
        </p:nvSpPr>
        <p:spPr>
          <a:xfrm>
            <a:off x="4750325" y="1105450"/>
            <a:ext cx="4222200" cy="3070800"/>
          </a:xfrm>
          <a:prstGeom prst="rect">
            <a:avLst/>
          </a:prstGeom>
          <a:noFill/>
          <a:ln>
            <a:noFill/>
          </a:ln>
        </p:spPr>
        <p:txBody>
          <a:bodyPr anchorCtr="0" anchor="t" bIns="91425" lIns="91425" spcFirstLastPara="1" rIns="91425" wrap="square" tIns="91425">
            <a:spAutoFit/>
          </a:bodyPr>
          <a:lstStyle/>
          <a:p>
            <a:pPr indent="-298450" lvl="0" marL="457200" rtl="0" algn="l">
              <a:lnSpc>
                <a:spcPct val="115000"/>
              </a:lnSpc>
              <a:spcBef>
                <a:spcPts val="0"/>
              </a:spcBef>
              <a:spcAft>
                <a:spcPts val="0"/>
              </a:spcAft>
              <a:buSzPts val="1100"/>
              <a:buChar char="●"/>
            </a:pPr>
            <a:r>
              <a:rPr lang="en" sz="1500">
                <a:solidFill>
                  <a:srgbClr val="262626"/>
                </a:solidFill>
                <a:latin typeface="Montserrat"/>
                <a:ea typeface="Montserrat"/>
                <a:cs typeface="Montserrat"/>
                <a:sym typeface="Montserrat"/>
              </a:rPr>
              <a:t>The sole purpose of the study is to test different traditional models and use TTS libraries.</a:t>
            </a:r>
            <a:endParaRPr sz="1500">
              <a:solidFill>
                <a:srgbClr val="262626"/>
              </a:solidFill>
              <a:latin typeface="Montserrat"/>
              <a:ea typeface="Montserrat"/>
              <a:cs typeface="Montserrat"/>
              <a:sym typeface="Montserrat"/>
            </a:endParaRPr>
          </a:p>
          <a:p>
            <a:pPr indent="-298450" lvl="0" marL="457200" rtl="0" algn="l">
              <a:lnSpc>
                <a:spcPct val="115000"/>
              </a:lnSpc>
              <a:spcBef>
                <a:spcPts val="0"/>
              </a:spcBef>
              <a:spcAft>
                <a:spcPts val="0"/>
              </a:spcAft>
              <a:buSzPts val="1100"/>
              <a:buChar char="●"/>
            </a:pPr>
            <a:r>
              <a:rPr lang="en" sz="1500">
                <a:solidFill>
                  <a:srgbClr val="262626"/>
                </a:solidFill>
                <a:latin typeface="Montserrat"/>
                <a:ea typeface="Montserrat"/>
                <a:cs typeface="Montserrat"/>
                <a:sym typeface="Montserrat"/>
              </a:rPr>
              <a:t>We first need to extract &amp; identify words from the full-page text image.</a:t>
            </a:r>
            <a:endParaRPr sz="1500">
              <a:solidFill>
                <a:srgbClr val="262626"/>
              </a:solidFill>
              <a:latin typeface="Montserrat"/>
              <a:ea typeface="Montserrat"/>
              <a:cs typeface="Montserrat"/>
              <a:sym typeface="Montserrat"/>
            </a:endParaRPr>
          </a:p>
          <a:p>
            <a:pPr indent="-298450" lvl="0" marL="457200" rtl="0" algn="l">
              <a:lnSpc>
                <a:spcPct val="115000"/>
              </a:lnSpc>
              <a:spcBef>
                <a:spcPts val="0"/>
              </a:spcBef>
              <a:spcAft>
                <a:spcPts val="0"/>
              </a:spcAft>
              <a:buSzPts val="1100"/>
              <a:buChar char="●"/>
            </a:pPr>
            <a:r>
              <a:rPr lang="en" sz="1500">
                <a:solidFill>
                  <a:srgbClr val="262626"/>
                </a:solidFill>
                <a:latin typeface="Montserrat"/>
                <a:ea typeface="Montserrat"/>
                <a:cs typeface="Montserrat"/>
                <a:sym typeface="Montserrat"/>
              </a:rPr>
              <a:t>The next step was  to tackle different models to recognize words from images and compare them to already existing methods.</a:t>
            </a:r>
            <a:endParaRPr sz="1500">
              <a:solidFill>
                <a:srgbClr val="262626"/>
              </a:solidFill>
              <a:latin typeface="Montserrat"/>
              <a:ea typeface="Montserrat"/>
              <a:cs typeface="Montserrat"/>
              <a:sym typeface="Montserrat"/>
            </a:endParaRPr>
          </a:p>
          <a:p>
            <a:pPr indent="-298450" lvl="0" marL="457200" rtl="0" algn="l">
              <a:lnSpc>
                <a:spcPct val="115000"/>
              </a:lnSpc>
              <a:spcBef>
                <a:spcPts val="0"/>
              </a:spcBef>
              <a:spcAft>
                <a:spcPts val="0"/>
              </a:spcAft>
              <a:buSzPts val="1100"/>
              <a:buChar char="●"/>
            </a:pPr>
            <a:r>
              <a:rPr lang="en" sz="1500">
                <a:solidFill>
                  <a:srgbClr val="262626"/>
                </a:solidFill>
                <a:latin typeface="Montserrat"/>
                <a:ea typeface="Montserrat"/>
                <a:cs typeface="Montserrat"/>
                <a:sym typeface="Montserrat"/>
              </a:rPr>
              <a:t>And then finally give a voice to the final reassembled text. </a:t>
            </a:r>
            <a:endParaRPr sz="1000">
              <a:latin typeface="Lato"/>
              <a:ea typeface="Lato"/>
              <a:cs typeface="Lato"/>
              <a:sym typeface="La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19"/>
          <p:cNvSpPr txBox="1"/>
          <p:nvPr>
            <p:ph type="title"/>
          </p:nvPr>
        </p:nvSpPr>
        <p:spPr>
          <a:xfrm>
            <a:off x="572750" y="43600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Methods &amp; Materials</a:t>
            </a:r>
            <a:endParaRPr/>
          </a:p>
        </p:txBody>
      </p:sp>
      <p:sp>
        <p:nvSpPr>
          <p:cNvPr id="134" name="Google Shape;134;p19"/>
          <p:cNvSpPr txBox="1"/>
          <p:nvPr/>
        </p:nvSpPr>
        <p:spPr>
          <a:xfrm>
            <a:off x="634950" y="1750550"/>
            <a:ext cx="5450700" cy="2493600"/>
          </a:xfrm>
          <a:prstGeom prst="rect">
            <a:avLst/>
          </a:prstGeom>
          <a:noFill/>
          <a:ln>
            <a:noFill/>
          </a:ln>
        </p:spPr>
        <p:txBody>
          <a:bodyPr anchorCtr="0" anchor="t" bIns="91425" lIns="91425" spcFirstLastPara="1" rIns="91425" wrap="square" tIns="91425">
            <a:spAutoFit/>
          </a:bodyPr>
          <a:lstStyle/>
          <a:p>
            <a:pPr indent="-279400" lvl="0" marL="457200" rtl="0" algn="l">
              <a:lnSpc>
                <a:spcPct val="115000"/>
              </a:lnSpc>
              <a:spcBef>
                <a:spcPts val="0"/>
              </a:spcBef>
              <a:spcAft>
                <a:spcPts val="0"/>
              </a:spcAft>
              <a:buClr>
                <a:schemeClr val="lt1"/>
              </a:buClr>
              <a:buSzPts val="800"/>
              <a:buChar char="➢"/>
            </a:pPr>
            <a:r>
              <a:rPr lang="en" sz="1200">
                <a:solidFill>
                  <a:schemeClr val="lt1"/>
                </a:solidFill>
                <a:latin typeface="Montserrat"/>
                <a:ea typeface="Montserrat"/>
                <a:cs typeface="Montserrat"/>
                <a:sym typeface="Montserrat"/>
              </a:rPr>
              <a:t>Data Source : </a:t>
            </a:r>
            <a:r>
              <a:rPr lang="en" sz="1200" u="sng">
                <a:solidFill>
                  <a:srgbClr val="00FF00"/>
                </a:solidFill>
                <a:latin typeface="Montserrat"/>
                <a:ea typeface="Montserrat"/>
                <a:cs typeface="Montserrat"/>
                <a:sym typeface="Montserrat"/>
                <a:hlinkClick r:id="rId3">
                  <a:extLst>
                    <a:ext uri="{A12FA001-AC4F-418D-AE19-62706E023703}">
                      <ahyp:hlinkClr val="tx"/>
                    </a:ext>
                  </a:extLst>
                </a:hlinkClick>
              </a:rPr>
              <a:t>https://fki.tic.heia-fr.ch/databases/iam-handwriting-database</a:t>
            </a:r>
            <a:endParaRPr sz="1200">
              <a:solidFill>
                <a:srgbClr val="00FF00"/>
              </a:solidFill>
              <a:latin typeface="Montserrat"/>
              <a:ea typeface="Montserrat"/>
              <a:cs typeface="Montserrat"/>
              <a:sym typeface="Montserrat"/>
            </a:endParaRPr>
          </a:p>
          <a:p>
            <a:pPr indent="-279400" lvl="0" marL="457200" rtl="0" algn="l">
              <a:lnSpc>
                <a:spcPct val="115000"/>
              </a:lnSpc>
              <a:spcBef>
                <a:spcPts val="0"/>
              </a:spcBef>
              <a:spcAft>
                <a:spcPts val="0"/>
              </a:spcAft>
              <a:buClr>
                <a:schemeClr val="lt1"/>
              </a:buClr>
              <a:buSzPts val="800"/>
              <a:buChar char="➢"/>
            </a:pPr>
            <a:r>
              <a:rPr lang="en" sz="1200">
                <a:solidFill>
                  <a:schemeClr val="lt1"/>
                </a:solidFill>
                <a:latin typeface="Montserrat"/>
                <a:ea typeface="Montserrat"/>
                <a:cs typeface="Montserrat"/>
                <a:sym typeface="Montserrat"/>
              </a:rPr>
              <a:t>This database contains handwritten English text in various formats that can be used to train and test handwritten text recognizers.</a:t>
            </a:r>
            <a:endParaRPr sz="1200">
              <a:solidFill>
                <a:schemeClr val="lt1"/>
              </a:solidFill>
              <a:latin typeface="Montserrat"/>
              <a:ea typeface="Montserrat"/>
              <a:cs typeface="Montserrat"/>
              <a:sym typeface="Montserrat"/>
            </a:endParaRPr>
          </a:p>
          <a:p>
            <a:pPr indent="-279400" lvl="0" marL="457200" rtl="0" algn="l">
              <a:lnSpc>
                <a:spcPct val="115000"/>
              </a:lnSpc>
              <a:spcBef>
                <a:spcPts val="0"/>
              </a:spcBef>
              <a:spcAft>
                <a:spcPts val="0"/>
              </a:spcAft>
              <a:buClr>
                <a:schemeClr val="lt1"/>
              </a:buClr>
              <a:buSzPts val="800"/>
              <a:buChar char="➢"/>
            </a:pPr>
            <a:r>
              <a:rPr lang="en" sz="1200">
                <a:solidFill>
                  <a:schemeClr val="lt1"/>
                </a:solidFill>
                <a:latin typeface="Montserrat"/>
                <a:ea typeface="Montserrat"/>
                <a:cs typeface="Montserrat"/>
                <a:sym typeface="Montserrat"/>
              </a:rPr>
              <a:t>It contains unconstrained handwritten text forms, scanned at a resolution of 300 dpi and saved as PNG images with 256 gray levels.</a:t>
            </a:r>
            <a:endParaRPr sz="1200">
              <a:solidFill>
                <a:schemeClr val="lt1"/>
              </a:solidFill>
              <a:latin typeface="Montserrat"/>
              <a:ea typeface="Montserrat"/>
              <a:cs typeface="Montserrat"/>
              <a:sym typeface="Montserrat"/>
            </a:endParaRPr>
          </a:p>
          <a:p>
            <a:pPr indent="-279400" lvl="0" marL="457200" rtl="0" algn="l">
              <a:lnSpc>
                <a:spcPct val="115000"/>
              </a:lnSpc>
              <a:spcBef>
                <a:spcPts val="0"/>
              </a:spcBef>
              <a:spcAft>
                <a:spcPts val="0"/>
              </a:spcAft>
              <a:buClr>
                <a:schemeClr val="lt1"/>
              </a:buClr>
              <a:buSzPts val="800"/>
              <a:buChar char="➢"/>
            </a:pPr>
            <a:r>
              <a:rPr lang="en" sz="1200">
                <a:solidFill>
                  <a:schemeClr val="lt1"/>
                </a:solidFill>
                <a:latin typeface="Montserrat"/>
                <a:ea typeface="Montserrat"/>
                <a:cs typeface="Montserrat"/>
                <a:sym typeface="Montserrat"/>
              </a:rPr>
              <a:t>Also, it offers handwriting pages, which have also been extracted into lines and words using an automatic segmentation scheme.</a:t>
            </a:r>
            <a:endParaRPr sz="600">
              <a:solidFill>
                <a:schemeClr val="lt1"/>
              </a:solidFill>
              <a:latin typeface="Lato"/>
              <a:ea typeface="Lato"/>
              <a:cs typeface="Lato"/>
              <a:sym typeface="La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pic>
        <p:nvPicPr>
          <p:cNvPr id="139" name="Google Shape;139;p20"/>
          <p:cNvPicPr preferRelativeResize="0"/>
          <p:nvPr/>
        </p:nvPicPr>
        <p:blipFill rotWithShape="1">
          <a:blip r:embed="rId3">
            <a:alphaModFix/>
          </a:blip>
          <a:srcRect b="38306" l="6413" r="6089" t="19915"/>
          <a:stretch/>
        </p:blipFill>
        <p:spPr>
          <a:xfrm>
            <a:off x="2591525" y="2060950"/>
            <a:ext cx="3253775" cy="2505125"/>
          </a:xfrm>
          <a:prstGeom prst="rect">
            <a:avLst/>
          </a:prstGeom>
          <a:noFill/>
          <a:ln>
            <a:noFill/>
          </a:ln>
        </p:spPr>
      </p:pic>
      <p:pic>
        <p:nvPicPr>
          <p:cNvPr id="140" name="Google Shape;140;p20"/>
          <p:cNvPicPr preferRelativeResize="0"/>
          <p:nvPr/>
        </p:nvPicPr>
        <p:blipFill>
          <a:blip r:embed="rId4">
            <a:alphaModFix/>
          </a:blip>
          <a:stretch>
            <a:fillRect/>
          </a:stretch>
        </p:blipFill>
        <p:spPr>
          <a:xfrm>
            <a:off x="6117550" y="3368250"/>
            <a:ext cx="2647950" cy="552450"/>
          </a:xfrm>
          <a:prstGeom prst="rect">
            <a:avLst/>
          </a:prstGeom>
          <a:noFill/>
          <a:ln>
            <a:noFill/>
          </a:ln>
        </p:spPr>
      </p:pic>
      <p:sp>
        <p:nvSpPr>
          <p:cNvPr id="141" name="Google Shape;141;p20"/>
          <p:cNvSpPr txBox="1"/>
          <p:nvPr/>
        </p:nvSpPr>
        <p:spPr>
          <a:xfrm>
            <a:off x="2353750" y="1603200"/>
            <a:ext cx="3000000" cy="30000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1400"/>
              </a:spcBef>
              <a:spcAft>
                <a:spcPts val="0"/>
              </a:spcAft>
              <a:buNone/>
            </a:pPr>
            <a:r>
              <a:t/>
            </a:r>
            <a:endParaRPr sz="1200"/>
          </a:p>
          <a:p>
            <a:pPr indent="0" lvl="0" marL="0" rtl="0" algn="l">
              <a:lnSpc>
                <a:spcPct val="115000"/>
              </a:lnSpc>
              <a:spcBef>
                <a:spcPts val="400"/>
              </a:spcBef>
              <a:spcAft>
                <a:spcPts val="0"/>
              </a:spcAft>
              <a:buNone/>
            </a:pPr>
            <a:r>
              <a:rPr lang="en" sz="1100"/>
              <a:t>	    </a:t>
            </a:r>
            <a:endParaRPr sz="1100"/>
          </a:p>
        </p:txBody>
      </p:sp>
      <p:sp>
        <p:nvSpPr>
          <p:cNvPr id="142" name="Google Shape;142;p20"/>
          <p:cNvSpPr txBox="1"/>
          <p:nvPr/>
        </p:nvSpPr>
        <p:spPr>
          <a:xfrm>
            <a:off x="923875" y="1421350"/>
            <a:ext cx="2602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Sample Image :</a:t>
            </a:r>
            <a:endParaRPr>
              <a:latin typeface="Lato"/>
              <a:ea typeface="Lato"/>
              <a:cs typeface="Lato"/>
              <a:sym typeface="La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21"/>
          <p:cNvSpPr txBox="1"/>
          <p:nvPr>
            <p:ph type="title"/>
          </p:nvPr>
        </p:nvSpPr>
        <p:spPr>
          <a:xfrm>
            <a:off x="730000" y="1318650"/>
            <a:ext cx="2050500" cy="706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Analysis</a:t>
            </a:r>
            <a:endParaRPr sz="3000"/>
          </a:p>
          <a:p>
            <a:pPr indent="0" lvl="0" marL="0" rtl="0" algn="l">
              <a:spcBef>
                <a:spcPts val="0"/>
              </a:spcBef>
              <a:spcAft>
                <a:spcPts val="0"/>
              </a:spcAft>
              <a:buNone/>
            </a:pPr>
            <a:r>
              <a:t/>
            </a:r>
            <a:endParaRPr sz="3000"/>
          </a:p>
        </p:txBody>
      </p:sp>
      <p:sp>
        <p:nvSpPr>
          <p:cNvPr id="148" name="Google Shape;148;p21"/>
          <p:cNvSpPr txBox="1"/>
          <p:nvPr>
            <p:ph idx="2" type="body"/>
          </p:nvPr>
        </p:nvSpPr>
        <p:spPr>
          <a:xfrm>
            <a:off x="5120925" y="686375"/>
            <a:ext cx="3374400" cy="3025500"/>
          </a:xfrm>
          <a:prstGeom prst="rect">
            <a:avLst/>
          </a:prstGeom>
        </p:spPr>
        <p:txBody>
          <a:bodyPr anchorCtr="0" anchor="t" bIns="91425" lIns="91425" spcFirstLastPara="1" rIns="91425" wrap="square" tIns="91425">
            <a:noAutofit/>
          </a:bodyPr>
          <a:lstStyle/>
          <a:p>
            <a:pPr indent="-296545" lvl="0" marL="457200" rtl="0" algn="l">
              <a:lnSpc>
                <a:spcPct val="95000"/>
              </a:lnSpc>
              <a:spcBef>
                <a:spcPts val="0"/>
              </a:spcBef>
              <a:spcAft>
                <a:spcPts val="0"/>
              </a:spcAft>
              <a:buClr>
                <a:schemeClr val="dk1"/>
              </a:buClr>
              <a:buSzPts val="1070"/>
              <a:buFont typeface="Arial"/>
              <a:buChar char="❖"/>
            </a:pPr>
            <a:r>
              <a:rPr b="1" lang="en" sz="1070">
                <a:solidFill>
                  <a:schemeClr val="dk1"/>
                </a:solidFill>
                <a:latin typeface="Arial"/>
                <a:ea typeface="Arial"/>
                <a:cs typeface="Arial"/>
                <a:sym typeface="Arial"/>
              </a:rPr>
              <a:t>We used the word segmented images from the dataset</a:t>
            </a:r>
            <a:endParaRPr b="1" sz="1070">
              <a:solidFill>
                <a:schemeClr val="dk1"/>
              </a:solidFill>
              <a:latin typeface="Arial"/>
              <a:ea typeface="Arial"/>
              <a:cs typeface="Arial"/>
              <a:sym typeface="Arial"/>
            </a:endParaRPr>
          </a:p>
          <a:p>
            <a:pPr indent="-296545" lvl="0" marL="457200" rtl="0" algn="l">
              <a:lnSpc>
                <a:spcPct val="95000"/>
              </a:lnSpc>
              <a:spcBef>
                <a:spcPts val="0"/>
              </a:spcBef>
              <a:spcAft>
                <a:spcPts val="0"/>
              </a:spcAft>
              <a:buClr>
                <a:schemeClr val="dk1"/>
              </a:buClr>
              <a:buSzPts val="1070"/>
              <a:buFont typeface="Arial"/>
              <a:buChar char="❖"/>
            </a:pPr>
            <a:r>
              <a:rPr b="1" lang="en" sz="1070">
                <a:solidFill>
                  <a:schemeClr val="dk1"/>
                </a:solidFill>
                <a:latin typeface="Arial"/>
                <a:ea typeface="Arial"/>
                <a:cs typeface="Arial"/>
                <a:sym typeface="Arial"/>
              </a:rPr>
              <a:t>Reducing the dataset size (because of limited resources)</a:t>
            </a:r>
            <a:endParaRPr b="1" sz="1070">
              <a:solidFill>
                <a:schemeClr val="dk1"/>
              </a:solidFill>
              <a:latin typeface="Arial"/>
              <a:ea typeface="Arial"/>
              <a:cs typeface="Arial"/>
              <a:sym typeface="Arial"/>
            </a:endParaRPr>
          </a:p>
          <a:p>
            <a:pPr indent="-296543" lvl="1" marL="914400" rtl="0" algn="l">
              <a:lnSpc>
                <a:spcPct val="95000"/>
              </a:lnSpc>
              <a:spcBef>
                <a:spcPts val="0"/>
              </a:spcBef>
              <a:spcAft>
                <a:spcPts val="0"/>
              </a:spcAft>
              <a:buClr>
                <a:schemeClr val="dk1"/>
              </a:buClr>
              <a:buSzPts val="1070"/>
              <a:buFont typeface="Arial"/>
              <a:buChar char="❏"/>
            </a:pPr>
            <a:r>
              <a:rPr b="1" lang="en" sz="1070">
                <a:solidFill>
                  <a:schemeClr val="dk1"/>
                </a:solidFill>
                <a:latin typeface="Arial"/>
                <a:ea typeface="Arial"/>
                <a:cs typeface="Arial"/>
                <a:sym typeface="Arial"/>
              </a:rPr>
              <a:t>Approach 1: </a:t>
            </a:r>
            <a:endParaRPr b="1" sz="1070">
              <a:solidFill>
                <a:schemeClr val="dk1"/>
              </a:solidFill>
              <a:latin typeface="Arial"/>
              <a:ea typeface="Arial"/>
              <a:cs typeface="Arial"/>
              <a:sym typeface="Arial"/>
            </a:endParaRPr>
          </a:p>
          <a:p>
            <a:pPr indent="-296545" lvl="0" marL="457200" rtl="0" algn="l">
              <a:lnSpc>
                <a:spcPct val="95000"/>
              </a:lnSpc>
              <a:spcBef>
                <a:spcPts val="0"/>
              </a:spcBef>
              <a:spcAft>
                <a:spcPts val="0"/>
              </a:spcAft>
              <a:buClr>
                <a:schemeClr val="dk1"/>
              </a:buClr>
              <a:buSzPts val="1070"/>
              <a:buFont typeface="Arial"/>
              <a:buChar char="➔"/>
            </a:pPr>
            <a:r>
              <a:rPr b="1" lang="en" sz="1070">
                <a:solidFill>
                  <a:schemeClr val="dk1"/>
                </a:solidFill>
                <a:latin typeface="Arial"/>
                <a:ea typeface="Arial"/>
                <a:cs typeface="Arial"/>
                <a:sym typeface="Arial"/>
              </a:rPr>
              <a:t>Choosing the most common words from the dataset </a:t>
            </a:r>
            <a:endParaRPr b="1" sz="1070">
              <a:solidFill>
                <a:schemeClr val="dk1"/>
              </a:solidFill>
              <a:latin typeface="Arial"/>
              <a:ea typeface="Arial"/>
              <a:cs typeface="Arial"/>
              <a:sym typeface="Arial"/>
            </a:endParaRPr>
          </a:p>
          <a:p>
            <a:pPr indent="-296545" lvl="0" marL="457200" rtl="0" algn="l">
              <a:lnSpc>
                <a:spcPct val="95000"/>
              </a:lnSpc>
              <a:spcBef>
                <a:spcPts val="0"/>
              </a:spcBef>
              <a:spcAft>
                <a:spcPts val="0"/>
              </a:spcAft>
              <a:buClr>
                <a:schemeClr val="dk1"/>
              </a:buClr>
              <a:buSzPts val="1070"/>
              <a:buFont typeface="Arial"/>
              <a:buChar char="➔"/>
            </a:pPr>
            <a:r>
              <a:rPr b="1" lang="en" sz="1070">
                <a:solidFill>
                  <a:schemeClr val="dk1"/>
                </a:solidFill>
                <a:latin typeface="Arial"/>
                <a:ea typeface="Arial"/>
                <a:cs typeface="Arial"/>
                <a:sym typeface="Arial"/>
              </a:rPr>
              <a:t>We chose the 100 most common words</a:t>
            </a:r>
            <a:endParaRPr b="1" sz="1070">
              <a:solidFill>
                <a:schemeClr val="dk1"/>
              </a:solidFill>
              <a:latin typeface="Arial"/>
              <a:ea typeface="Arial"/>
              <a:cs typeface="Arial"/>
              <a:sym typeface="Arial"/>
            </a:endParaRPr>
          </a:p>
          <a:p>
            <a:pPr indent="-296543" lvl="1" marL="914400" rtl="0" algn="l">
              <a:lnSpc>
                <a:spcPct val="95000"/>
              </a:lnSpc>
              <a:spcBef>
                <a:spcPts val="0"/>
              </a:spcBef>
              <a:spcAft>
                <a:spcPts val="0"/>
              </a:spcAft>
              <a:buClr>
                <a:schemeClr val="dk1"/>
              </a:buClr>
              <a:buSzPts val="1070"/>
              <a:buFont typeface="Arial"/>
              <a:buChar char="❏"/>
            </a:pPr>
            <a:r>
              <a:rPr b="1" lang="en" sz="1070">
                <a:solidFill>
                  <a:schemeClr val="dk1"/>
                </a:solidFill>
                <a:latin typeface="Arial"/>
                <a:ea typeface="Arial"/>
                <a:cs typeface="Arial"/>
                <a:sym typeface="Arial"/>
              </a:rPr>
              <a:t>Approach 2</a:t>
            </a:r>
            <a:endParaRPr b="1" sz="1070">
              <a:solidFill>
                <a:schemeClr val="dk1"/>
              </a:solidFill>
              <a:latin typeface="Arial"/>
              <a:ea typeface="Arial"/>
              <a:cs typeface="Arial"/>
              <a:sym typeface="Arial"/>
            </a:endParaRPr>
          </a:p>
          <a:p>
            <a:pPr indent="-296545" lvl="0" marL="457200" rtl="0" algn="l">
              <a:lnSpc>
                <a:spcPct val="95000"/>
              </a:lnSpc>
              <a:spcBef>
                <a:spcPts val="0"/>
              </a:spcBef>
              <a:spcAft>
                <a:spcPts val="0"/>
              </a:spcAft>
              <a:buClr>
                <a:schemeClr val="dk1"/>
              </a:buClr>
              <a:buSzPts val="1070"/>
              <a:buFont typeface="Arial"/>
              <a:buChar char="➔"/>
            </a:pPr>
            <a:r>
              <a:rPr b="1" lang="en" sz="1070">
                <a:solidFill>
                  <a:schemeClr val="dk1"/>
                </a:solidFill>
                <a:latin typeface="Arial"/>
                <a:ea typeface="Arial"/>
                <a:cs typeface="Arial"/>
                <a:sym typeface="Arial"/>
              </a:rPr>
              <a:t>Choosing a list of handpicked words from the dataset</a:t>
            </a:r>
            <a:endParaRPr b="1" sz="1070">
              <a:solidFill>
                <a:schemeClr val="dk1"/>
              </a:solidFill>
              <a:latin typeface="Arial"/>
              <a:ea typeface="Arial"/>
              <a:cs typeface="Arial"/>
              <a:sym typeface="Arial"/>
            </a:endParaRPr>
          </a:p>
          <a:p>
            <a:pPr indent="-296545" lvl="0" marL="457200" rtl="0" algn="l">
              <a:lnSpc>
                <a:spcPct val="95000"/>
              </a:lnSpc>
              <a:spcBef>
                <a:spcPts val="0"/>
              </a:spcBef>
              <a:spcAft>
                <a:spcPts val="0"/>
              </a:spcAft>
              <a:buClr>
                <a:schemeClr val="dk1"/>
              </a:buClr>
              <a:buSzPts val="1070"/>
              <a:buFont typeface="Arial"/>
              <a:buChar char="➔"/>
            </a:pPr>
            <a:r>
              <a:rPr b="1" lang="en" sz="1070">
                <a:solidFill>
                  <a:schemeClr val="dk1"/>
                </a:solidFill>
                <a:latin typeface="Arial"/>
                <a:ea typeface="Arial"/>
                <a:cs typeface="Arial"/>
                <a:sym typeface="Arial"/>
              </a:rPr>
              <a:t>Choosing a maximum number of images per word</a:t>
            </a:r>
            <a:endParaRPr b="1" sz="1070">
              <a:solidFill>
                <a:schemeClr val="dk1"/>
              </a:solidFill>
              <a:latin typeface="Arial"/>
              <a:ea typeface="Arial"/>
              <a:cs typeface="Arial"/>
              <a:sym typeface="Arial"/>
            </a:endParaRPr>
          </a:p>
          <a:p>
            <a:pPr indent="-296545" lvl="0" marL="457200" rtl="0" algn="l">
              <a:lnSpc>
                <a:spcPct val="95000"/>
              </a:lnSpc>
              <a:spcBef>
                <a:spcPts val="0"/>
              </a:spcBef>
              <a:spcAft>
                <a:spcPts val="0"/>
              </a:spcAft>
              <a:buClr>
                <a:schemeClr val="dk1"/>
              </a:buClr>
              <a:buSzPts val="1070"/>
              <a:buFont typeface="Arial"/>
              <a:buChar char="❖"/>
            </a:pPr>
            <a:r>
              <a:rPr b="1" lang="en" sz="1070">
                <a:solidFill>
                  <a:schemeClr val="dk1"/>
                </a:solidFill>
                <a:latin typeface="Arial"/>
                <a:ea typeface="Arial"/>
                <a:cs typeface="Arial"/>
                <a:sym typeface="Arial"/>
              </a:rPr>
              <a:t>We chose 200 images per word</a:t>
            </a:r>
            <a:endParaRPr b="1" sz="1070">
              <a:solidFill>
                <a:schemeClr val="dk1"/>
              </a:solidFill>
              <a:latin typeface="Arial"/>
              <a:ea typeface="Arial"/>
              <a:cs typeface="Arial"/>
              <a:sym typeface="Arial"/>
            </a:endParaRPr>
          </a:p>
          <a:p>
            <a:pPr indent="-296545" lvl="0" marL="457200" rtl="0" algn="l">
              <a:lnSpc>
                <a:spcPct val="95000"/>
              </a:lnSpc>
              <a:spcBef>
                <a:spcPts val="0"/>
              </a:spcBef>
              <a:spcAft>
                <a:spcPts val="0"/>
              </a:spcAft>
              <a:buClr>
                <a:schemeClr val="dk1"/>
              </a:buClr>
              <a:buSzPts val="1070"/>
              <a:buFont typeface="Arial"/>
              <a:buChar char="❖"/>
            </a:pPr>
            <a:r>
              <a:rPr b="1" lang="en" sz="1070">
                <a:solidFill>
                  <a:schemeClr val="dk1"/>
                </a:solidFill>
                <a:latin typeface="Arial"/>
                <a:ea typeface="Arial"/>
                <a:cs typeface="Arial"/>
                <a:sym typeface="Arial"/>
              </a:rPr>
              <a:t>Mapping the image to the label of the selected word.</a:t>
            </a:r>
            <a:endParaRPr b="1" sz="1070">
              <a:solidFill>
                <a:schemeClr val="dk1"/>
              </a:solidFill>
              <a:latin typeface="Arial"/>
              <a:ea typeface="Arial"/>
              <a:cs typeface="Arial"/>
              <a:sym typeface="Arial"/>
            </a:endParaRPr>
          </a:p>
          <a:p>
            <a:pPr indent="-296545" lvl="0" marL="457200" rtl="0" algn="l">
              <a:lnSpc>
                <a:spcPct val="95000"/>
              </a:lnSpc>
              <a:spcBef>
                <a:spcPts val="0"/>
              </a:spcBef>
              <a:spcAft>
                <a:spcPts val="0"/>
              </a:spcAft>
              <a:buClr>
                <a:schemeClr val="dk1"/>
              </a:buClr>
              <a:buSzPts val="1070"/>
              <a:buFont typeface="Arial"/>
              <a:buChar char="❖"/>
            </a:pPr>
            <a:r>
              <a:rPr b="1" lang="en" sz="1070">
                <a:solidFill>
                  <a:schemeClr val="dk1"/>
                </a:solidFill>
                <a:latin typeface="Arial"/>
                <a:ea typeface="Arial"/>
                <a:cs typeface="Arial"/>
                <a:sym typeface="Arial"/>
              </a:rPr>
              <a:t>We encoded the labels to map each label to a number</a:t>
            </a:r>
            <a:endParaRPr b="1" sz="1070">
              <a:solidFill>
                <a:schemeClr val="dk1"/>
              </a:solidFill>
              <a:latin typeface="Arial"/>
              <a:ea typeface="Arial"/>
              <a:cs typeface="Arial"/>
              <a:sym typeface="Arial"/>
            </a:endParaRPr>
          </a:p>
          <a:p>
            <a:pPr indent="-296545" lvl="0" marL="457200" rtl="0" algn="l">
              <a:lnSpc>
                <a:spcPct val="95000"/>
              </a:lnSpc>
              <a:spcBef>
                <a:spcPts val="0"/>
              </a:spcBef>
              <a:spcAft>
                <a:spcPts val="0"/>
              </a:spcAft>
              <a:buClr>
                <a:schemeClr val="dk1"/>
              </a:buClr>
              <a:buSzPts val="1070"/>
              <a:buFont typeface="Arial"/>
              <a:buChar char="❖"/>
            </a:pPr>
            <a:r>
              <a:rPr b="1" lang="en" sz="1070">
                <a:solidFill>
                  <a:schemeClr val="dk1"/>
                </a:solidFill>
                <a:latin typeface="Arial"/>
                <a:ea typeface="Arial"/>
                <a:cs typeface="Arial"/>
                <a:sym typeface="Arial"/>
              </a:rPr>
              <a:t>Image Processing </a:t>
            </a:r>
            <a:endParaRPr b="1" sz="1070">
              <a:solidFill>
                <a:schemeClr val="dk1"/>
              </a:solidFill>
              <a:latin typeface="Arial"/>
              <a:ea typeface="Arial"/>
              <a:cs typeface="Arial"/>
              <a:sym typeface="Arial"/>
            </a:endParaRPr>
          </a:p>
          <a:p>
            <a:pPr indent="-296543" lvl="1" marL="914400" rtl="0" algn="l">
              <a:lnSpc>
                <a:spcPct val="95000"/>
              </a:lnSpc>
              <a:spcBef>
                <a:spcPts val="0"/>
              </a:spcBef>
              <a:spcAft>
                <a:spcPts val="0"/>
              </a:spcAft>
              <a:buClr>
                <a:schemeClr val="dk1"/>
              </a:buClr>
              <a:buSzPts val="1070"/>
              <a:buFont typeface="Arial"/>
              <a:buChar char="❏"/>
            </a:pPr>
            <a:r>
              <a:rPr b="1" lang="en" sz="1070">
                <a:solidFill>
                  <a:schemeClr val="dk1"/>
                </a:solidFill>
                <a:latin typeface="Arial"/>
                <a:ea typeface="Arial"/>
                <a:cs typeface="Arial"/>
                <a:sym typeface="Arial"/>
              </a:rPr>
              <a:t>We read the image in grayscale. </a:t>
            </a:r>
            <a:endParaRPr b="1" sz="1070">
              <a:solidFill>
                <a:schemeClr val="dk1"/>
              </a:solidFill>
              <a:latin typeface="Arial"/>
              <a:ea typeface="Arial"/>
              <a:cs typeface="Arial"/>
              <a:sym typeface="Arial"/>
            </a:endParaRPr>
          </a:p>
          <a:p>
            <a:pPr indent="-296543" lvl="1" marL="914400" rtl="0" algn="l">
              <a:lnSpc>
                <a:spcPct val="95000"/>
              </a:lnSpc>
              <a:spcBef>
                <a:spcPts val="0"/>
              </a:spcBef>
              <a:spcAft>
                <a:spcPts val="0"/>
              </a:spcAft>
              <a:buClr>
                <a:schemeClr val="dk1"/>
              </a:buClr>
              <a:buSzPts val="1070"/>
              <a:buFont typeface="Arial"/>
              <a:buChar char="❏"/>
            </a:pPr>
            <a:r>
              <a:rPr b="1" lang="en" sz="1070">
                <a:solidFill>
                  <a:schemeClr val="dk1"/>
                </a:solidFill>
                <a:latin typeface="Arial"/>
                <a:ea typeface="Arial"/>
                <a:cs typeface="Arial"/>
                <a:sym typeface="Arial"/>
              </a:rPr>
              <a:t>We resize all images to a fixed size </a:t>
            </a:r>
            <a:endParaRPr b="1" sz="1070">
              <a:solidFill>
                <a:schemeClr val="dk1"/>
              </a:solidFill>
              <a:latin typeface="Arial"/>
              <a:ea typeface="Arial"/>
              <a:cs typeface="Arial"/>
              <a:sym typeface="Arial"/>
            </a:endParaRPr>
          </a:p>
          <a:p>
            <a:pPr indent="-296543" lvl="1" marL="914400" rtl="0" algn="l">
              <a:lnSpc>
                <a:spcPct val="95000"/>
              </a:lnSpc>
              <a:spcBef>
                <a:spcPts val="0"/>
              </a:spcBef>
              <a:spcAft>
                <a:spcPts val="0"/>
              </a:spcAft>
              <a:buClr>
                <a:schemeClr val="dk1"/>
              </a:buClr>
              <a:buSzPts val="1070"/>
              <a:buFont typeface="Arial"/>
              <a:buChar char="❏"/>
            </a:pPr>
            <a:r>
              <a:rPr b="1" lang="en" sz="1070">
                <a:solidFill>
                  <a:schemeClr val="dk1"/>
                </a:solidFill>
                <a:latin typeface="Arial"/>
                <a:ea typeface="Arial"/>
                <a:cs typeface="Arial"/>
                <a:sym typeface="Arial"/>
              </a:rPr>
              <a:t>We converted each image to an array and normalized it.</a:t>
            </a:r>
            <a:endParaRPr b="1" sz="1495">
              <a:solidFill>
                <a:schemeClr val="dk1"/>
              </a:solidFill>
              <a:highlight>
                <a:srgbClr val="131417"/>
              </a:highlight>
              <a:latin typeface="Arial"/>
              <a:ea typeface="Arial"/>
              <a:cs typeface="Arial"/>
              <a:sym typeface="Arial"/>
            </a:endParaRPr>
          </a:p>
          <a:p>
            <a:pPr indent="0" lvl="0" marL="0" rtl="0" algn="l">
              <a:lnSpc>
                <a:spcPct val="95000"/>
              </a:lnSpc>
              <a:spcBef>
                <a:spcPts val="0"/>
              </a:spcBef>
              <a:spcAft>
                <a:spcPts val="0"/>
              </a:spcAft>
              <a:buSzPts val="770"/>
              <a:buNone/>
            </a:pPr>
            <a:r>
              <a:t/>
            </a:r>
            <a:endParaRPr b="1" sz="1220">
              <a:solidFill>
                <a:schemeClr val="dk1"/>
              </a:solidFill>
            </a:endParaRPr>
          </a:p>
          <a:p>
            <a:pPr indent="0" lvl="0" marL="0" rtl="0" algn="l">
              <a:lnSpc>
                <a:spcPct val="95000"/>
              </a:lnSpc>
              <a:spcBef>
                <a:spcPts val="1000"/>
              </a:spcBef>
              <a:spcAft>
                <a:spcPts val="1200"/>
              </a:spcAft>
              <a:buSzPts val="770"/>
              <a:buNone/>
            </a:pPr>
            <a:r>
              <a:t/>
            </a:r>
            <a:endParaRPr sz="91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22"/>
          <p:cNvSpPr txBox="1"/>
          <p:nvPr>
            <p:ph type="title"/>
          </p:nvPr>
        </p:nvSpPr>
        <p:spPr>
          <a:xfrm>
            <a:off x="730000" y="1318650"/>
            <a:ext cx="3300900" cy="1995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Analysis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Continued….</a:t>
            </a:r>
            <a:endParaRPr/>
          </a:p>
        </p:txBody>
      </p:sp>
      <p:sp>
        <p:nvSpPr>
          <p:cNvPr id="154" name="Google Shape;154;p22"/>
          <p:cNvSpPr txBox="1"/>
          <p:nvPr/>
        </p:nvSpPr>
        <p:spPr>
          <a:xfrm>
            <a:off x="4897825" y="752325"/>
            <a:ext cx="3485400" cy="3469500"/>
          </a:xfrm>
          <a:prstGeom prst="rect">
            <a:avLst/>
          </a:prstGeom>
          <a:noFill/>
          <a:ln>
            <a:noFill/>
          </a:ln>
        </p:spPr>
        <p:txBody>
          <a:bodyPr anchorCtr="0" anchor="t" bIns="91425" lIns="91425" spcFirstLastPara="1" rIns="91425" wrap="square" tIns="91425">
            <a:spAutoFit/>
          </a:bodyPr>
          <a:lstStyle/>
          <a:p>
            <a:pPr indent="-298450" lvl="0" marL="457200" rtl="0" algn="l">
              <a:lnSpc>
                <a:spcPct val="115000"/>
              </a:lnSpc>
              <a:spcBef>
                <a:spcPts val="0"/>
              </a:spcBef>
              <a:spcAft>
                <a:spcPts val="0"/>
              </a:spcAft>
              <a:buClr>
                <a:schemeClr val="dk1"/>
              </a:buClr>
              <a:buSzPts val="1100"/>
              <a:buChar char="❖"/>
            </a:pPr>
            <a:r>
              <a:rPr b="1" lang="en" sz="1100">
                <a:solidFill>
                  <a:schemeClr val="dk1"/>
                </a:solidFill>
              </a:rPr>
              <a:t>We trained the dataset using the K cross-validation method with k=5 with different models: </a:t>
            </a:r>
            <a:endParaRPr b="1" sz="1100">
              <a:solidFill>
                <a:schemeClr val="dk1"/>
              </a:solidFill>
            </a:endParaRPr>
          </a:p>
          <a:p>
            <a:pPr indent="-298450" lvl="0" marL="914400" rtl="0" algn="l">
              <a:lnSpc>
                <a:spcPct val="115000"/>
              </a:lnSpc>
              <a:spcBef>
                <a:spcPts val="0"/>
              </a:spcBef>
              <a:spcAft>
                <a:spcPts val="0"/>
              </a:spcAft>
              <a:buClr>
                <a:schemeClr val="dk1"/>
              </a:buClr>
              <a:buSzPts val="1100"/>
              <a:buChar char="➔"/>
            </a:pPr>
            <a:r>
              <a:rPr b="1" lang="en" sz="1100">
                <a:solidFill>
                  <a:schemeClr val="dk1"/>
                </a:solidFill>
              </a:rPr>
              <a:t>  Naive Bayes</a:t>
            </a:r>
            <a:endParaRPr b="1" sz="1100">
              <a:solidFill>
                <a:schemeClr val="dk1"/>
              </a:solidFill>
            </a:endParaRPr>
          </a:p>
          <a:p>
            <a:pPr indent="-298448" lvl="2" marL="1371600" rtl="0" algn="l">
              <a:lnSpc>
                <a:spcPct val="115000"/>
              </a:lnSpc>
              <a:spcBef>
                <a:spcPts val="0"/>
              </a:spcBef>
              <a:spcAft>
                <a:spcPts val="0"/>
              </a:spcAft>
              <a:buClr>
                <a:schemeClr val="dk1"/>
              </a:buClr>
              <a:buSzPts val="1100"/>
              <a:buChar char="●"/>
            </a:pPr>
            <a:r>
              <a:rPr b="1" lang="en" sz="1100">
                <a:solidFill>
                  <a:schemeClr val="dk1"/>
                </a:solidFill>
              </a:rPr>
              <a:t>Gaussian</a:t>
            </a:r>
            <a:endParaRPr b="1" sz="1100">
              <a:solidFill>
                <a:schemeClr val="dk1"/>
              </a:solidFill>
            </a:endParaRPr>
          </a:p>
          <a:p>
            <a:pPr indent="-298448" lvl="2" marL="1371600" rtl="0" algn="l">
              <a:lnSpc>
                <a:spcPct val="115000"/>
              </a:lnSpc>
              <a:spcBef>
                <a:spcPts val="0"/>
              </a:spcBef>
              <a:spcAft>
                <a:spcPts val="0"/>
              </a:spcAft>
              <a:buClr>
                <a:schemeClr val="dk1"/>
              </a:buClr>
              <a:buSzPts val="1100"/>
              <a:buChar char="●"/>
            </a:pPr>
            <a:r>
              <a:rPr b="1" lang="en" sz="1100">
                <a:solidFill>
                  <a:schemeClr val="dk1"/>
                </a:solidFill>
              </a:rPr>
              <a:t>Multinomial</a:t>
            </a:r>
            <a:endParaRPr b="1" sz="1100">
              <a:solidFill>
                <a:schemeClr val="dk1"/>
              </a:solidFill>
            </a:endParaRPr>
          </a:p>
          <a:p>
            <a:pPr indent="-298448" lvl="1" marL="914400" rtl="0" algn="l">
              <a:lnSpc>
                <a:spcPct val="115000"/>
              </a:lnSpc>
              <a:spcBef>
                <a:spcPts val="0"/>
              </a:spcBef>
              <a:spcAft>
                <a:spcPts val="0"/>
              </a:spcAft>
              <a:buClr>
                <a:schemeClr val="dk1"/>
              </a:buClr>
              <a:buSzPts val="1100"/>
              <a:buChar char="◆"/>
            </a:pPr>
            <a:r>
              <a:rPr b="1" lang="en" sz="1100">
                <a:solidFill>
                  <a:schemeClr val="dk1"/>
                </a:solidFill>
              </a:rPr>
              <a:t>Random Forest</a:t>
            </a:r>
            <a:endParaRPr b="1" sz="1100">
              <a:solidFill>
                <a:schemeClr val="dk1"/>
              </a:solidFill>
            </a:endParaRPr>
          </a:p>
          <a:p>
            <a:pPr indent="-298448" lvl="2" marL="1371600" rtl="0" algn="l">
              <a:lnSpc>
                <a:spcPct val="115000"/>
              </a:lnSpc>
              <a:spcBef>
                <a:spcPts val="0"/>
              </a:spcBef>
              <a:spcAft>
                <a:spcPts val="0"/>
              </a:spcAft>
              <a:buClr>
                <a:schemeClr val="dk1"/>
              </a:buClr>
              <a:buSzPts val="1100"/>
              <a:buChar char="●"/>
            </a:pPr>
            <a:r>
              <a:rPr b="1" lang="en" sz="1100">
                <a:solidFill>
                  <a:schemeClr val="dk1"/>
                </a:solidFill>
              </a:rPr>
              <a:t>Number of trees = 100	</a:t>
            </a:r>
            <a:endParaRPr b="1" sz="1100">
              <a:solidFill>
                <a:schemeClr val="dk1"/>
              </a:solidFill>
            </a:endParaRPr>
          </a:p>
          <a:p>
            <a:pPr indent="-298448" lvl="1" marL="914400" rtl="0" algn="l">
              <a:lnSpc>
                <a:spcPct val="115000"/>
              </a:lnSpc>
              <a:spcBef>
                <a:spcPts val="0"/>
              </a:spcBef>
              <a:spcAft>
                <a:spcPts val="0"/>
              </a:spcAft>
              <a:buClr>
                <a:schemeClr val="dk1"/>
              </a:buClr>
              <a:buSzPts val="1100"/>
              <a:buChar char="◆"/>
            </a:pPr>
            <a:r>
              <a:rPr b="1" lang="en" sz="1100">
                <a:solidFill>
                  <a:schemeClr val="dk1"/>
                </a:solidFill>
              </a:rPr>
              <a:t>K Nearest Neighbors</a:t>
            </a:r>
            <a:endParaRPr b="1" sz="1100">
              <a:solidFill>
                <a:schemeClr val="dk1"/>
              </a:solidFill>
            </a:endParaRPr>
          </a:p>
          <a:p>
            <a:pPr indent="-298448" lvl="2" marL="1371600" rtl="0" algn="l">
              <a:lnSpc>
                <a:spcPct val="115000"/>
              </a:lnSpc>
              <a:spcBef>
                <a:spcPts val="0"/>
              </a:spcBef>
              <a:spcAft>
                <a:spcPts val="0"/>
              </a:spcAft>
              <a:buClr>
                <a:schemeClr val="dk1"/>
              </a:buClr>
              <a:buSzPts val="1100"/>
              <a:buChar char="●"/>
            </a:pPr>
            <a:r>
              <a:rPr b="1" lang="en" sz="1100">
                <a:solidFill>
                  <a:schemeClr val="dk1"/>
                </a:solidFill>
              </a:rPr>
              <a:t>k = 5</a:t>
            </a:r>
            <a:endParaRPr b="1" sz="1100">
              <a:solidFill>
                <a:schemeClr val="dk1"/>
              </a:solidFill>
            </a:endParaRPr>
          </a:p>
          <a:p>
            <a:pPr indent="-298448" lvl="2" marL="1371600" rtl="0" algn="l">
              <a:lnSpc>
                <a:spcPct val="115000"/>
              </a:lnSpc>
              <a:spcBef>
                <a:spcPts val="0"/>
              </a:spcBef>
              <a:spcAft>
                <a:spcPts val="0"/>
              </a:spcAft>
              <a:buClr>
                <a:schemeClr val="dk1"/>
              </a:buClr>
              <a:buSzPts val="1100"/>
              <a:buChar char="●"/>
            </a:pPr>
            <a:r>
              <a:rPr b="1" lang="en" sz="1100">
                <a:solidFill>
                  <a:schemeClr val="dk1"/>
                </a:solidFill>
              </a:rPr>
              <a:t>p=2 Euclidean Distance</a:t>
            </a:r>
            <a:endParaRPr b="1" sz="1100">
              <a:solidFill>
                <a:schemeClr val="dk1"/>
              </a:solidFill>
            </a:endParaRPr>
          </a:p>
          <a:p>
            <a:pPr indent="-298448" lvl="1" marL="914400" rtl="0" algn="l">
              <a:lnSpc>
                <a:spcPct val="115000"/>
              </a:lnSpc>
              <a:spcBef>
                <a:spcPts val="0"/>
              </a:spcBef>
              <a:spcAft>
                <a:spcPts val="0"/>
              </a:spcAft>
              <a:buClr>
                <a:schemeClr val="dk1"/>
              </a:buClr>
              <a:buSzPts val="1100"/>
              <a:buChar char="◆"/>
            </a:pPr>
            <a:r>
              <a:rPr b="1" lang="en" sz="1100">
                <a:solidFill>
                  <a:schemeClr val="dk1"/>
                </a:solidFill>
              </a:rPr>
              <a:t>Support Vector Machines</a:t>
            </a:r>
            <a:endParaRPr b="1" sz="1100">
              <a:solidFill>
                <a:schemeClr val="dk1"/>
              </a:solidFill>
            </a:endParaRPr>
          </a:p>
          <a:p>
            <a:pPr indent="-298448" lvl="2" marL="1371600" rtl="0" algn="l">
              <a:lnSpc>
                <a:spcPct val="115000"/>
              </a:lnSpc>
              <a:spcBef>
                <a:spcPts val="0"/>
              </a:spcBef>
              <a:spcAft>
                <a:spcPts val="0"/>
              </a:spcAft>
              <a:buClr>
                <a:schemeClr val="dk1"/>
              </a:buClr>
              <a:buSzPts val="1100"/>
              <a:buChar char="●"/>
            </a:pPr>
            <a:r>
              <a:rPr b="1" lang="en" sz="1100">
                <a:solidFill>
                  <a:schemeClr val="dk1"/>
                </a:solidFill>
              </a:rPr>
              <a:t>Poly kernel </a:t>
            </a:r>
            <a:endParaRPr b="1" sz="1100">
              <a:solidFill>
                <a:schemeClr val="dk1"/>
              </a:solidFill>
            </a:endParaRPr>
          </a:p>
          <a:p>
            <a:pPr indent="-298450" lvl="0" marL="457200" rtl="0" algn="l">
              <a:lnSpc>
                <a:spcPct val="115000"/>
              </a:lnSpc>
              <a:spcBef>
                <a:spcPts val="0"/>
              </a:spcBef>
              <a:spcAft>
                <a:spcPts val="0"/>
              </a:spcAft>
              <a:buClr>
                <a:schemeClr val="dk1"/>
              </a:buClr>
              <a:buSzPts val="1100"/>
              <a:buChar char="❖"/>
            </a:pPr>
            <a:r>
              <a:rPr b="1" lang="en" sz="1100">
                <a:solidFill>
                  <a:schemeClr val="dk1"/>
                </a:solidFill>
              </a:rPr>
              <a:t>For the demo, we did word segmentation of the image using Opencv and predicted the text using the best model.</a:t>
            </a:r>
            <a:endParaRPr b="1" sz="1100">
              <a:solidFill>
                <a:schemeClr val="dk1"/>
              </a:solidFill>
            </a:endParaRPr>
          </a:p>
          <a:p>
            <a:pPr indent="-298450" lvl="0" marL="457200" rtl="0" algn="l">
              <a:lnSpc>
                <a:spcPct val="115000"/>
              </a:lnSpc>
              <a:spcBef>
                <a:spcPts val="0"/>
              </a:spcBef>
              <a:spcAft>
                <a:spcPts val="0"/>
              </a:spcAft>
              <a:buClr>
                <a:schemeClr val="dk1"/>
              </a:buClr>
              <a:buSzPts val="1100"/>
              <a:buChar char="❖"/>
            </a:pPr>
            <a:r>
              <a:rPr b="1" lang="en" sz="1100">
                <a:solidFill>
                  <a:schemeClr val="dk1"/>
                </a:solidFill>
              </a:rPr>
              <a:t>We converted the predicted text to voice.</a:t>
            </a:r>
            <a:endParaRPr b="1">
              <a:solidFill>
                <a:schemeClr val="dk1"/>
              </a:solidFill>
              <a:highlight>
                <a:schemeClr val="lt1"/>
              </a:highlight>
            </a:endParaRPr>
          </a:p>
        </p:txBody>
      </p:sp>
      <p:sp>
        <p:nvSpPr>
          <p:cNvPr id="155" name="Google Shape;155;p22"/>
          <p:cNvSpPr txBox="1"/>
          <p:nvPr/>
        </p:nvSpPr>
        <p:spPr>
          <a:xfrm>
            <a:off x="6081275" y="4187600"/>
            <a:ext cx="248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Lato"/>
              <a:ea typeface="Lato"/>
              <a:cs typeface="Lato"/>
              <a:sym typeface="La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159" name="Shape 159"/>
        <p:cNvGrpSpPr/>
        <p:nvPr/>
      </p:nvGrpSpPr>
      <p:grpSpPr>
        <a:xfrm>
          <a:off x="0" y="0"/>
          <a:ext cx="0" cy="0"/>
          <a:chOff x="0" y="0"/>
          <a:chExt cx="0" cy="0"/>
        </a:xfrm>
      </p:grpSpPr>
      <p:sp>
        <p:nvSpPr>
          <p:cNvPr id="160" name="Google Shape;160;p23"/>
          <p:cNvSpPr/>
          <p:nvPr/>
        </p:nvSpPr>
        <p:spPr>
          <a:xfrm rot="10592382">
            <a:off x="5513499" y="1379656"/>
            <a:ext cx="2689002" cy="2689002"/>
          </a:xfrm>
          <a:prstGeom prst="blockArc">
            <a:avLst>
              <a:gd fmla="val 2627839" name="adj1"/>
              <a:gd fmla="val 5880699" name="adj2"/>
              <a:gd fmla="val 7985" name="adj3"/>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23"/>
          <p:cNvSpPr txBox="1"/>
          <p:nvPr/>
        </p:nvSpPr>
        <p:spPr>
          <a:xfrm>
            <a:off x="417525" y="159900"/>
            <a:ext cx="1057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u="sng">
                <a:latin typeface="Lato"/>
                <a:ea typeface="Lato"/>
                <a:cs typeface="Lato"/>
                <a:sym typeface="Lato"/>
              </a:rPr>
              <a:t>Results</a:t>
            </a:r>
            <a:r>
              <a:rPr lang="en">
                <a:latin typeface="Lato"/>
                <a:ea typeface="Lato"/>
                <a:cs typeface="Lato"/>
                <a:sym typeface="Lato"/>
              </a:rPr>
              <a:t> : </a:t>
            </a:r>
            <a:endParaRPr>
              <a:latin typeface="Lato"/>
              <a:ea typeface="Lato"/>
              <a:cs typeface="Lato"/>
              <a:sym typeface="Lato"/>
            </a:endParaRPr>
          </a:p>
        </p:txBody>
      </p:sp>
      <p:sp>
        <p:nvSpPr>
          <p:cNvPr id="162" name="Google Shape;162;p23"/>
          <p:cNvSpPr txBox="1"/>
          <p:nvPr/>
        </p:nvSpPr>
        <p:spPr>
          <a:xfrm>
            <a:off x="266500" y="591000"/>
            <a:ext cx="5116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Accuracy comparison of all the models </a:t>
            </a:r>
            <a:endParaRPr>
              <a:latin typeface="Lato"/>
              <a:ea typeface="Lato"/>
              <a:cs typeface="Lato"/>
              <a:sym typeface="Lato"/>
            </a:endParaRPr>
          </a:p>
        </p:txBody>
      </p:sp>
      <p:pic>
        <p:nvPicPr>
          <p:cNvPr id="163" name="Google Shape;163;p23"/>
          <p:cNvPicPr preferRelativeResize="0"/>
          <p:nvPr/>
        </p:nvPicPr>
        <p:blipFill>
          <a:blip r:embed="rId3">
            <a:alphaModFix/>
          </a:blip>
          <a:stretch>
            <a:fillRect/>
          </a:stretch>
        </p:blipFill>
        <p:spPr>
          <a:xfrm>
            <a:off x="710675" y="1119300"/>
            <a:ext cx="6582626" cy="3908724"/>
          </a:xfrm>
          <a:prstGeom prst="rect">
            <a:avLst/>
          </a:prstGeom>
          <a:noFill/>
          <a:ln>
            <a:noFill/>
          </a:ln>
        </p:spPr>
      </p:pic>
      <p:pic>
        <p:nvPicPr>
          <p:cNvPr id="164" name="Google Shape;164;p23"/>
          <p:cNvPicPr preferRelativeResize="0"/>
          <p:nvPr/>
        </p:nvPicPr>
        <p:blipFill>
          <a:blip r:embed="rId4">
            <a:alphaModFix/>
          </a:blip>
          <a:stretch>
            <a:fillRect/>
          </a:stretch>
        </p:blipFill>
        <p:spPr>
          <a:xfrm>
            <a:off x="7453200" y="991200"/>
            <a:ext cx="1466275" cy="5800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